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ublic Sans Heavy" charset="1" panose="00000000000000000000"/>
      <p:regular r:id="rId34"/>
    </p:embeddedFont>
    <p:embeddedFont>
      <p:font typeface="TAN Angleton" charset="1" panose="00000000000000000000"/>
      <p:regular r:id="rId35"/>
    </p:embeddedFont>
    <p:embeddedFont>
      <p:font typeface="Public Sans Bold" charset="1" panose="00000000000000000000"/>
      <p:regular r:id="rId36"/>
    </p:embeddedFont>
    <p:embeddedFont>
      <p:font typeface="Public San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6.jpeg" Type="http://schemas.openxmlformats.org/officeDocument/2006/relationships/image"/><Relationship Id="rId4" Target="../media/VAG6IWgZqd0.mp4" Type="http://schemas.openxmlformats.org/officeDocument/2006/relationships/video"/><Relationship Id="rId5" Target="../media/VAG6IWgZqd0.mp4" Type="http://schemas.microsoft.com/office/2007/relationships/media"/><Relationship Id="rId6" Target="../media/image87.jpeg" Type="http://schemas.openxmlformats.org/officeDocument/2006/relationships/image"/><Relationship Id="rId7" Target="../media/image8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9.jpeg" Type="http://schemas.openxmlformats.org/officeDocument/2006/relationships/image"/><Relationship Id="rId4" Target="../media/image90.jpeg" Type="http://schemas.openxmlformats.org/officeDocument/2006/relationships/image"/><Relationship Id="rId5" Target="../media/image9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92.jpeg" Type="http://schemas.openxmlformats.org/officeDocument/2006/relationships/image"/><Relationship Id="rId4" Target="../media/image93.jpeg" Type="http://schemas.openxmlformats.org/officeDocument/2006/relationships/image"/><Relationship Id="rId5" Target="../media/image9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95.jpeg" Type="http://schemas.openxmlformats.org/officeDocument/2006/relationships/image"/><Relationship Id="rId4" Target="../media/image9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jpeg" Type="http://schemas.openxmlformats.org/officeDocument/2006/relationships/image"/><Relationship Id="rId3" Target="../media/VAG6IgsufoQ.mp4" Type="http://schemas.openxmlformats.org/officeDocument/2006/relationships/video"/><Relationship Id="rId4" Target="../media/VAG6IgsufoQ.mp4" Type="http://schemas.microsoft.com/office/2007/relationships/media"/><Relationship Id="rId5" Target="../media/image111.jpeg" Type="http://schemas.openxmlformats.org/officeDocument/2006/relationships/image"/><Relationship Id="rId6" Target="../media/VAG6Ij-ovd4.mp4" Type="http://schemas.openxmlformats.org/officeDocument/2006/relationships/video"/><Relationship Id="rId7" Target="../media/VAG6Ij-ovd4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jpeg" Type="http://schemas.openxmlformats.org/officeDocument/2006/relationships/image"/><Relationship Id="rId3" Target="../media/VAG6Iso4hPM.mp4" Type="http://schemas.openxmlformats.org/officeDocument/2006/relationships/video"/><Relationship Id="rId4" Target="../media/VAG6Iso4hPM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113.jpe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jpeg" Type="http://schemas.openxmlformats.org/officeDocument/2006/relationships/image"/><Relationship Id="rId3" Target="../media/VAG6bewSWvA.mp4" Type="http://schemas.openxmlformats.org/officeDocument/2006/relationships/video"/><Relationship Id="rId4" Target="../media/VAG6bewSWvA.mp4" Type="http://schemas.microsoft.com/office/2007/relationships/media"/><Relationship Id="rId5" Target="../media/image59.png" Type="http://schemas.openxmlformats.org/officeDocument/2006/relationships/image"/><Relationship Id="rId6" Target="../media/image100.png" Type="http://schemas.openxmlformats.org/officeDocument/2006/relationships/image"/><Relationship Id="rId7" Target="../media/image99.pn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Relationship Id="rId3" Target="../media/image122.png" Type="http://schemas.openxmlformats.org/officeDocument/2006/relationships/image"/><Relationship Id="rId4" Target="../media/image123.png" Type="http://schemas.openxmlformats.org/officeDocument/2006/relationships/image"/><Relationship Id="rId5" Target="../media/image1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127.png" Type="http://schemas.openxmlformats.org/officeDocument/2006/relationships/image"/><Relationship Id="rId2" Target="../media/image26.png" Type="http://schemas.openxmlformats.org/officeDocument/2006/relationships/image"/><Relationship Id="rId20" Target="../media/image128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25.png" Type="http://schemas.openxmlformats.org/officeDocument/2006/relationships/image"/><Relationship Id="rId8" Target="../media/image12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36.png" Type="http://schemas.openxmlformats.org/officeDocument/2006/relationships/image"/><Relationship Id="rId12" Target="../media/image137.pn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2" Target="../media/image129.png" Type="http://schemas.openxmlformats.org/officeDocument/2006/relationships/image"/><Relationship Id="rId3" Target="../media/image130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Relationship Id="rId8" Target="../media/image133.png" Type="http://schemas.openxmlformats.org/officeDocument/2006/relationships/image"/><Relationship Id="rId9" Target="../media/image1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www.e3s-conferences.org/articles/e3sconf/pdf/2022/21/e3sconf_enrconf2021_01002.pdf?utm_source=chatgpt.com" TargetMode="External" Type="http://schemas.openxmlformats.org/officeDocument/2006/relationships/hyperlink"/><Relationship Id="rId4" Target="https://energyinformatics.springeropen.com/articles/10.1186/s42162-021-00161-9?utm_source=chatgpt.com" TargetMode="External" Type="http://schemas.openxmlformats.org/officeDocument/2006/relationships/hyperlink"/><Relationship Id="rId5" Target="https://www.e3s-conferences.org/articles/e3sconf/pdf/2022/21/e3sconf_enrconf2021_01002.pdf" TargetMode="External" Type="http://schemas.openxmlformats.org/officeDocument/2006/relationships/hyperlink"/><Relationship Id="rId6" Target="https://link.springer.com/article/10.1186/s42162-021-00161-9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22.png" Type="http://schemas.openxmlformats.org/officeDocument/2006/relationships/image"/><Relationship Id="rId20" Target="../media/image40.svg" Type="http://schemas.openxmlformats.org/officeDocument/2006/relationships/image"/><Relationship Id="rId21" Target="../media/image41.png" Type="http://schemas.openxmlformats.org/officeDocument/2006/relationships/image"/><Relationship Id="rId22" Target="../media/image42.svg" Type="http://schemas.openxmlformats.org/officeDocument/2006/relationships/image"/><Relationship Id="rId23" Target="../media/image43.png" Type="http://schemas.openxmlformats.org/officeDocument/2006/relationships/image"/><Relationship Id="rId24" Target="../media/image44.sv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19" Target="../media/image61.svg" Type="http://schemas.openxmlformats.org/officeDocument/2006/relationships/image"/><Relationship Id="rId2" Target="../media/image21.png" Type="http://schemas.openxmlformats.org/officeDocument/2006/relationships/image"/><Relationship Id="rId20" Target="../media/image62.png" Type="http://schemas.openxmlformats.org/officeDocument/2006/relationships/image"/><Relationship Id="rId21" Target="../media/image63.png" Type="http://schemas.openxmlformats.org/officeDocument/2006/relationships/image"/><Relationship Id="rId22" Target="../media/image64.png" Type="http://schemas.openxmlformats.org/officeDocument/2006/relationships/image"/><Relationship Id="rId23" Target="../media/image65.svg" Type="http://schemas.openxmlformats.org/officeDocument/2006/relationships/image"/><Relationship Id="rId3" Target="../media/image19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74.png" Type="http://schemas.openxmlformats.org/officeDocument/2006/relationships/image"/><Relationship Id="rId12" Target="../media/image75.svg" Type="http://schemas.openxmlformats.org/officeDocument/2006/relationships/image"/><Relationship Id="rId13" Target="../media/image76.png" Type="http://schemas.openxmlformats.org/officeDocument/2006/relationships/image"/><Relationship Id="rId14" Target="../media/image77.svg" Type="http://schemas.openxmlformats.org/officeDocument/2006/relationships/image"/><Relationship Id="rId15" Target="../media/image78.png" Type="http://schemas.openxmlformats.org/officeDocument/2006/relationships/image"/><Relationship Id="rId16" Target="../media/image79.png" Type="http://schemas.openxmlformats.org/officeDocument/2006/relationships/image"/><Relationship Id="rId17" Target="../media/image80.png" Type="http://schemas.openxmlformats.org/officeDocument/2006/relationships/image"/><Relationship Id="rId18" Target="../media/image8.png" Type="http://schemas.openxmlformats.org/officeDocument/2006/relationships/image"/><Relationship Id="rId19" Target="../media/image81.png" Type="http://schemas.openxmlformats.org/officeDocument/2006/relationships/image"/><Relationship Id="rId2" Target="../media/image21.png" Type="http://schemas.openxmlformats.org/officeDocument/2006/relationships/image"/><Relationship Id="rId20" Target="../media/image82.png" Type="http://schemas.openxmlformats.org/officeDocument/2006/relationships/image"/><Relationship Id="rId21" Target="../media/image83.svg" Type="http://schemas.openxmlformats.org/officeDocument/2006/relationships/image"/><Relationship Id="rId22" Target="../media/image84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8345" y="5506972"/>
            <a:ext cx="3081244" cy="2025918"/>
          </a:xfrm>
          <a:custGeom>
            <a:avLst/>
            <a:gdLst/>
            <a:ahLst/>
            <a:cxnLst/>
            <a:rect r="r" b="b" t="t" l="l"/>
            <a:pathLst>
              <a:path h="2025918" w="3081244">
                <a:moveTo>
                  <a:pt x="0" y="0"/>
                </a:moveTo>
                <a:lnTo>
                  <a:pt x="3081243" y="0"/>
                </a:lnTo>
                <a:lnTo>
                  <a:pt x="3081243" y="2025918"/>
                </a:lnTo>
                <a:lnTo>
                  <a:pt x="0" y="202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7183" y="847171"/>
            <a:ext cx="8501901" cy="8448764"/>
          </a:xfrm>
          <a:custGeom>
            <a:avLst/>
            <a:gdLst/>
            <a:ahLst/>
            <a:cxnLst/>
            <a:rect r="r" b="b" t="t" l="l"/>
            <a:pathLst>
              <a:path h="8448764" w="8501901">
                <a:moveTo>
                  <a:pt x="0" y="0"/>
                </a:moveTo>
                <a:lnTo>
                  <a:pt x="8501901" y="0"/>
                </a:lnTo>
                <a:lnTo>
                  <a:pt x="8501901" y="8448764"/>
                </a:lnTo>
                <a:lnTo>
                  <a:pt x="0" y="8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88004">
            <a:off x="5518952" y="1505222"/>
            <a:ext cx="7250096" cy="7276556"/>
          </a:xfrm>
          <a:custGeom>
            <a:avLst/>
            <a:gdLst/>
            <a:ahLst/>
            <a:cxnLst/>
            <a:rect r="r" b="b" t="t" l="l"/>
            <a:pathLst>
              <a:path h="7276556" w="7250096">
                <a:moveTo>
                  <a:pt x="0" y="0"/>
                </a:moveTo>
                <a:lnTo>
                  <a:pt x="7250096" y="0"/>
                </a:lnTo>
                <a:lnTo>
                  <a:pt x="7250096" y="7276556"/>
                </a:lnTo>
                <a:lnTo>
                  <a:pt x="0" y="7276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78546" y="559794"/>
            <a:ext cx="10661854" cy="4651234"/>
          </a:xfrm>
          <a:custGeom>
            <a:avLst/>
            <a:gdLst/>
            <a:ahLst/>
            <a:cxnLst/>
            <a:rect r="r" b="b" t="t" l="l"/>
            <a:pathLst>
              <a:path h="4651234" w="10661854">
                <a:moveTo>
                  <a:pt x="0" y="0"/>
                </a:moveTo>
                <a:lnTo>
                  <a:pt x="10661855" y="0"/>
                </a:lnTo>
                <a:lnTo>
                  <a:pt x="10661855" y="4651234"/>
                </a:lnTo>
                <a:lnTo>
                  <a:pt x="0" y="4651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15901" y="-1441876"/>
            <a:ext cx="4140892" cy="3757859"/>
          </a:xfrm>
          <a:custGeom>
            <a:avLst/>
            <a:gdLst/>
            <a:ahLst/>
            <a:cxnLst/>
            <a:rect r="r" b="b" t="t" l="l"/>
            <a:pathLst>
              <a:path h="3757859" w="4140892">
                <a:moveTo>
                  <a:pt x="0" y="0"/>
                </a:moveTo>
                <a:lnTo>
                  <a:pt x="4140892" y="0"/>
                </a:lnTo>
                <a:lnTo>
                  <a:pt x="4140892" y="3757859"/>
                </a:lnTo>
                <a:lnTo>
                  <a:pt x="0" y="3757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4332" y="107034"/>
            <a:ext cx="2204922" cy="3254498"/>
          </a:xfrm>
          <a:custGeom>
            <a:avLst/>
            <a:gdLst/>
            <a:ahLst/>
            <a:cxnLst/>
            <a:rect r="r" b="b" t="t" l="l"/>
            <a:pathLst>
              <a:path h="3254498" w="2204922">
                <a:moveTo>
                  <a:pt x="0" y="0"/>
                </a:moveTo>
                <a:lnTo>
                  <a:pt x="2204922" y="0"/>
                </a:lnTo>
                <a:lnTo>
                  <a:pt x="2204922" y="3254498"/>
                </a:lnTo>
                <a:lnTo>
                  <a:pt x="0" y="325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0469" y="6771039"/>
            <a:ext cx="5069707" cy="4397971"/>
          </a:xfrm>
          <a:custGeom>
            <a:avLst/>
            <a:gdLst/>
            <a:ahLst/>
            <a:cxnLst/>
            <a:rect r="r" b="b" t="t" l="l"/>
            <a:pathLst>
              <a:path h="4397971" w="5069707">
                <a:moveTo>
                  <a:pt x="0" y="0"/>
                </a:moveTo>
                <a:lnTo>
                  <a:pt x="5069707" y="0"/>
                </a:lnTo>
                <a:lnTo>
                  <a:pt x="5069707" y="4397971"/>
                </a:lnTo>
                <a:lnTo>
                  <a:pt x="0" y="4397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962">
            <a:off x="3056749" y="4148944"/>
            <a:ext cx="11957061" cy="1591979"/>
          </a:xfrm>
          <a:custGeom>
            <a:avLst/>
            <a:gdLst/>
            <a:ahLst/>
            <a:cxnLst/>
            <a:rect r="r" b="b" t="t" l="l"/>
            <a:pathLst>
              <a:path h="1591979" w="11957061">
                <a:moveTo>
                  <a:pt x="0" y="0"/>
                </a:moveTo>
                <a:lnTo>
                  <a:pt x="11957061" y="0"/>
                </a:lnTo>
                <a:lnTo>
                  <a:pt x="11957061" y="1591979"/>
                </a:lnTo>
                <a:lnTo>
                  <a:pt x="0" y="1591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885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95085">
            <a:off x="3089666" y="4159268"/>
            <a:ext cx="11939650" cy="88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b="true" sz="4667" spc="-130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3D DIGITAL TWIN SMART GREENHOUSE</a:t>
            </a:r>
          </a:p>
        </p:txBody>
      </p:sp>
      <p:sp>
        <p:nvSpPr>
          <p:cNvPr name="TextBox 11" id="11"/>
          <p:cNvSpPr txBox="true"/>
          <p:nvPr/>
        </p:nvSpPr>
        <p:spPr>
          <a:xfrm rot="-95085">
            <a:off x="5200165" y="5116647"/>
            <a:ext cx="7706028" cy="5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0"/>
              </a:lnSpc>
            </a:pPr>
            <a:r>
              <a:rPr lang="en-US" b="true" sz="3012" spc="-8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IOT MONITORING &amp; CONTROL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77671" y="39611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299" y="0"/>
                </a:lnTo>
                <a:lnTo>
                  <a:pt x="519299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70976" y="-84317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1837" y="470046"/>
            <a:ext cx="5290703" cy="934690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554390" y="3162523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3850" y="3162523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8249" y="459924"/>
            <a:ext cx="9014594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ASSEMBLY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4390" y="2691058"/>
            <a:ext cx="594714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HC-SR04 - to measure the level of water tank fill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5700" y="9619322"/>
            <a:ext cx="594714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DHT22 - to measure the temperature and humidity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77671" y="39611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299" y="0"/>
                </a:lnTo>
                <a:lnTo>
                  <a:pt x="519299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70976" y="-84317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0424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9719" y="2680096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8571" y="2680096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8249" y="459924"/>
            <a:ext cx="9014594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ASSEMBLY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923" y="7301348"/>
            <a:ext cx="594714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ST0-160 - to measure soil moisture level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3731" y="9210675"/>
            <a:ext cx="7955569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DC Submersible Water pump and irrigation kit - to handle watering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77671" y="39611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299" y="0"/>
                </a:lnTo>
                <a:lnTo>
                  <a:pt x="519299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70976" y="-84317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0424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3850" y="3051349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0827" y="2475773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8249" y="459924"/>
            <a:ext cx="9014594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ASSEMBLY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57917"/>
            <a:ext cx="594714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LDR - to measure light intensity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02272" y="8908931"/>
            <a:ext cx="7955569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MKR1010 - to act as the main controller or the brain of the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25512" y="9484507"/>
            <a:ext cx="4144396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ULN2003 - to control the motors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77671" y="39611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299" y="0"/>
                </a:lnTo>
                <a:lnTo>
                  <a:pt x="519299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70976" y="-84317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9991" y="2601327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4747" y="1406976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38249" y="459924"/>
            <a:ext cx="9014594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ASSEMBLY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2590" y="7896240"/>
            <a:ext cx="594714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LED - to act as a grow light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15819" y="9060668"/>
            <a:ext cx="3796063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DC Fan - to act as exhaust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932" y="2245570"/>
            <a:ext cx="4783235" cy="2397596"/>
          </a:xfrm>
          <a:custGeom>
            <a:avLst/>
            <a:gdLst/>
            <a:ahLst/>
            <a:cxnLst/>
            <a:rect r="r" b="b" t="t" l="l"/>
            <a:pathLst>
              <a:path h="2397596" w="4783235">
                <a:moveTo>
                  <a:pt x="0" y="0"/>
                </a:moveTo>
                <a:lnTo>
                  <a:pt x="4783235" y="0"/>
                </a:lnTo>
                <a:lnTo>
                  <a:pt x="4783235" y="2397597"/>
                </a:lnTo>
                <a:lnTo>
                  <a:pt x="0" y="239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3714731" y="2484717"/>
            <a:ext cx="4783235" cy="2397596"/>
          </a:xfrm>
          <a:custGeom>
            <a:avLst/>
            <a:gdLst/>
            <a:ahLst/>
            <a:cxnLst/>
            <a:rect r="r" b="b" t="t" l="l"/>
            <a:pathLst>
              <a:path h="2397596" w="4783235">
                <a:moveTo>
                  <a:pt x="0" y="2397596"/>
                </a:moveTo>
                <a:lnTo>
                  <a:pt x="4783235" y="2397596"/>
                </a:lnTo>
                <a:lnTo>
                  <a:pt x="4783235" y="0"/>
                </a:lnTo>
                <a:lnTo>
                  <a:pt x="0" y="0"/>
                </a:lnTo>
                <a:lnTo>
                  <a:pt x="0" y="239759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3723" y="446423"/>
            <a:ext cx="4697077" cy="4697077"/>
          </a:xfrm>
          <a:custGeom>
            <a:avLst/>
            <a:gdLst/>
            <a:ahLst/>
            <a:cxnLst/>
            <a:rect r="r" b="b" t="t" l="l"/>
            <a:pathLst>
              <a:path h="4697077" w="4697077">
                <a:moveTo>
                  <a:pt x="0" y="0"/>
                </a:moveTo>
                <a:lnTo>
                  <a:pt x="4697076" y="0"/>
                </a:lnTo>
                <a:lnTo>
                  <a:pt x="4697076" y="4697077"/>
                </a:lnTo>
                <a:lnTo>
                  <a:pt x="0" y="4697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16487" y="7524148"/>
            <a:ext cx="2771513" cy="2762852"/>
          </a:xfrm>
          <a:custGeom>
            <a:avLst/>
            <a:gdLst/>
            <a:ahLst/>
            <a:cxnLst/>
            <a:rect r="r" b="b" t="t" l="l"/>
            <a:pathLst>
              <a:path h="2762852" w="2771513">
                <a:moveTo>
                  <a:pt x="0" y="0"/>
                </a:moveTo>
                <a:lnTo>
                  <a:pt x="2771513" y="0"/>
                </a:lnTo>
                <a:lnTo>
                  <a:pt x="2771513" y="2762852"/>
                </a:lnTo>
                <a:lnTo>
                  <a:pt x="0" y="2762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76390" y="5382694"/>
            <a:ext cx="2451707" cy="2451707"/>
          </a:xfrm>
          <a:custGeom>
            <a:avLst/>
            <a:gdLst/>
            <a:ahLst/>
            <a:cxnLst/>
            <a:rect r="r" b="b" t="t" l="l"/>
            <a:pathLst>
              <a:path h="2451707" w="2451707">
                <a:moveTo>
                  <a:pt x="0" y="0"/>
                </a:moveTo>
                <a:lnTo>
                  <a:pt x="2451707" y="0"/>
                </a:lnTo>
                <a:lnTo>
                  <a:pt x="2451707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7940" y="5382694"/>
            <a:ext cx="3338450" cy="3338450"/>
          </a:xfrm>
          <a:custGeom>
            <a:avLst/>
            <a:gdLst/>
            <a:ahLst/>
            <a:cxnLst/>
            <a:rect r="r" b="b" t="t" l="l"/>
            <a:pathLst>
              <a:path h="3338450" w="3338450">
                <a:moveTo>
                  <a:pt x="0" y="0"/>
                </a:moveTo>
                <a:lnTo>
                  <a:pt x="3338450" y="0"/>
                </a:lnTo>
                <a:lnTo>
                  <a:pt x="3338450" y="3338450"/>
                </a:lnTo>
                <a:lnTo>
                  <a:pt x="0" y="333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3404" y="409393"/>
            <a:ext cx="7537713" cy="131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6"/>
              </a:lnSpc>
            </a:pPr>
            <a:r>
              <a:rPr lang="en-US" b="true" sz="6879" spc="-192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47222" y="3587901"/>
            <a:ext cx="7423895" cy="129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b="true" sz="6775" spc="-18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5205" y="4938208"/>
            <a:ext cx="10309402" cy="7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Now, let’s move to the software part.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0734" y="6359888"/>
            <a:ext cx="9780384" cy="254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0"/>
              </a:lnSpc>
            </a:pPr>
            <a:r>
              <a:rPr lang="en-US" sz="2575" spc="-72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We used :</a:t>
            </a:r>
          </a:p>
          <a:p>
            <a:pPr algn="just" marL="556067" indent="-278033" lvl="1">
              <a:lnSpc>
                <a:spcPts val="4120"/>
              </a:lnSpc>
              <a:buFont typeface="Arial"/>
              <a:buChar char="•"/>
            </a:pPr>
            <a:r>
              <a:rPr lang="en-US" sz="2575" spc="-72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Arduino IDE to do the hardware coding</a:t>
            </a:r>
          </a:p>
          <a:p>
            <a:pPr algn="just" marL="556067" indent="-278033" lvl="1">
              <a:lnSpc>
                <a:spcPts val="4120"/>
              </a:lnSpc>
              <a:buFont typeface="Arial"/>
              <a:buChar char="•"/>
            </a:pPr>
            <a:r>
              <a:rPr lang="en-US" sz="2575" spc="-72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HTML, CSS, Javascript to make the interface</a:t>
            </a:r>
          </a:p>
          <a:p>
            <a:pPr algn="just" marL="556067" indent="-278033" lvl="1">
              <a:lnSpc>
                <a:spcPts val="4120"/>
              </a:lnSpc>
              <a:buFont typeface="Arial"/>
              <a:buChar char="•"/>
            </a:pPr>
            <a:r>
              <a:rPr lang="en-US" sz="2575" spc="-72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Firebase to store real-time data</a:t>
            </a:r>
          </a:p>
          <a:p>
            <a:pPr algn="just" marL="556067" indent="-278033" lvl="1">
              <a:lnSpc>
                <a:spcPts val="4120"/>
              </a:lnSpc>
              <a:buFont typeface="Arial"/>
              <a:buChar char="•"/>
            </a:pPr>
            <a:r>
              <a:rPr lang="en-US" sz="2575" spc="-72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Unity to make 3D-modeling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5111" y="890916"/>
            <a:ext cx="10848595" cy="9560324"/>
          </a:xfrm>
          <a:custGeom>
            <a:avLst/>
            <a:gdLst/>
            <a:ahLst/>
            <a:cxnLst/>
            <a:rect r="r" b="b" t="t" l="l"/>
            <a:pathLst>
              <a:path h="9560324" w="10848595">
                <a:moveTo>
                  <a:pt x="0" y="0"/>
                </a:moveTo>
                <a:lnTo>
                  <a:pt x="10848595" y="0"/>
                </a:lnTo>
                <a:lnTo>
                  <a:pt x="10848595" y="9560324"/>
                </a:lnTo>
                <a:lnTo>
                  <a:pt x="0" y="956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4810" y="613706"/>
            <a:ext cx="3338450" cy="3338450"/>
          </a:xfrm>
          <a:custGeom>
            <a:avLst/>
            <a:gdLst/>
            <a:ahLst/>
            <a:cxnLst/>
            <a:rect r="r" b="b" t="t" l="l"/>
            <a:pathLst>
              <a:path h="3338450" w="3338450">
                <a:moveTo>
                  <a:pt x="0" y="0"/>
                </a:moveTo>
                <a:lnTo>
                  <a:pt x="3338450" y="0"/>
                </a:lnTo>
                <a:lnTo>
                  <a:pt x="3338450" y="3338450"/>
                </a:lnTo>
                <a:lnTo>
                  <a:pt x="0" y="333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18615" y="3507670"/>
            <a:ext cx="10309402" cy="7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Real-time database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1881" y="4439816"/>
            <a:ext cx="2789817" cy="1044913"/>
          </a:xfrm>
          <a:custGeom>
            <a:avLst/>
            <a:gdLst/>
            <a:ahLst/>
            <a:cxnLst/>
            <a:rect r="r" b="b" t="t" l="l"/>
            <a:pathLst>
              <a:path h="1044913" w="2789817">
                <a:moveTo>
                  <a:pt x="0" y="0"/>
                </a:moveTo>
                <a:lnTo>
                  <a:pt x="2789817" y="0"/>
                </a:lnTo>
                <a:lnTo>
                  <a:pt x="2789817" y="1044914"/>
                </a:lnTo>
                <a:lnTo>
                  <a:pt x="0" y="104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97297" y="4745467"/>
            <a:ext cx="5298984" cy="36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1992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Notifications/Tips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53200" y="3863340"/>
            <a:ext cx="8575357" cy="736282"/>
            <a:chOff x="0" y="0"/>
            <a:chExt cx="11433810" cy="9817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7474"/>
              <a:ext cx="11332210" cy="883436"/>
            </a:xfrm>
            <a:custGeom>
              <a:avLst/>
              <a:gdLst/>
              <a:ahLst/>
              <a:cxnLst/>
              <a:rect r="r" b="b" t="t" l="l"/>
              <a:pathLst>
                <a:path h="883436" w="11332210">
                  <a:moveTo>
                    <a:pt x="11316970" y="883436"/>
                  </a:moveTo>
                  <a:cubicBezTo>
                    <a:pt x="10988039" y="854226"/>
                    <a:pt x="10788650" y="808506"/>
                    <a:pt x="10561320" y="784376"/>
                  </a:cubicBezTo>
                  <a:cubicBezTo>
                    <a:pt x="10220960" y="747546"/>
                    <a:pt x="9648189" y="737386"/>
                    <a:pt x="9274810" y="696746"/>
                  </a:cubicBezTo>
                  <a:cubicBezTo>
                    <a:pt x="8986520" y="666266"/>
                    <a:pt x="8834120" y="628166"/>
                    <a:pt x="8510270" y="583716"/>
                  </a:cubicBezTo>
                  <a:cubicBezTo>
                    <a:pt x="7952739" y="506246"/>
                    <a:pt x="6946900" y="369086"/>
                    <a:pt x="6224270" y="290346"/>
                  </a:cubicBezTo>
                  <a:cubicBezTo>
                    <a:pt x="5575300" y="219226"/>
                    <a:pt x="4888230" y="162076"/>
                    <a:pt x="4371340" y="120166"/>
                  </a:cubicBezTo>
                  <a:cubicBezTo>
                    <a:pt x="3999230" y="89686"/>
                    <a:pt x="3684270" y="68096"/>
                    <a:pt x="3411220" y="54126"/>
                  </a:cubicBezTo>
                  <a:cubicBezTo>
                    <a:pt x="3209290" y="43966"/>
                    <a:pt x="3077210" y="38886"/>
                    <a:pt x="2884170" y="35076"/>
                  </a:cubicBezTo>
                  <a:cubicBezTo>
                    <a:pt x="2650490" y="29996"/>
                    <a:pt x="2325370" y="23646"/>
                    <a:pt x="2108200" y="31266"/>
                  </a:cubicBezTo>
                  <a:cubicBezTo>
                    <a:pt x="1950720" y="37616"/>
                    <a:pt x="1860550" y="47776"/>
                    <a:pt x="1699260" y="61746"/>
                  </a:cubicBezTo>
                  <a:cubicBezTo>
                    <a:pt x="1468120" y="80796"/>
                    <a:pt x="1112520" y="112546"/>
                    <a:pt x="855980" y="146836"/>
                  </a:cubicBezTo>
                  <a:cubicBezTo>
                    <a:pt x="640080" y="176046"/>
                    <a:pt x="383540" y="212876"/>
                    <a:pt x="261620" y="245896"/>
                  </a:cubicBezTo>
                  <a:cubicBezTo>
                    <a:pt x="205740" y="262406"/>
                    <a:pt x="182880" y="282726"/>
                    <a:pt x="142240" y="292886"/>
                  </a:cubicBezTo>
                  <a:cubicBezTo>
                    <a:pt x="101600" y="304316"/>
                    <a:pt x="40640" y="319556"/>
                    <a:pt x="19050" y="314476"/>
                  </a:cubicBezTo>
                  <a:cubicBezTo>
                    <a:pt x="8890" y="311936"/>
                    <a:pt x="2540" y="305586"/>
                    <a:pt x="1270" y="300506"/>
                  </a:cubicBezTo>
                  <a:cubicBezTo>
                    <a:pt x="-1270" y="295426"/>
                    <a:pt x="1270" y="287806"/>
                    <a:pt x="5080" y="282726"/>
                  </a:cubicBezTo>
                  <a:cubicBezTo>
                    <a:pt x="8890" y="278916"/>
                    <a:pt x="16510" y="276376"/>
                    <a:pt x="21590" y="276376"/>
                  </a:cubicBezTo>
                  <a:cubicBezTo>
                    <a:pt x="26670" y="277646"/>
                    <a:pt x="36830" y="286536"/>
                    <a:pt x="38100" y="292886"/>
                  </a:cubicBezTo>
                  <a:cubicBezTo>
                    <a:pt x="38100" y="299236"/>
                    <a:pt x="31750" y="309396"/>
                    <a:pt x="26670" y="313206"/>
                  </a:cubicBezTo>
                  <a:cubicBezTo>
                    <a:pt x="21590" y="315746"/>
                    <a:pt x="13970" y="314476"/>
                    <a:pt x="8890" y="311936"/>
                  </a:cubicBezTo>
                  <a:cubicBezTo>
                    <a:pt x="5080" y="309396"/>
                    <a:pt x="0" y="301776"/>
                    <a:pt x="0" y="296696"/>
                  </a:cubicBezTo>
                  <a:cubicBezTo>
                    <a:pt x="0" y="290346"/>
                    <a:pt x="5080" y="282726"/>
                    <a:pt x="13970" y="277646"/>
                  </a:cubicBezTo>
                  <a:cubicBezTo>
                    <a:pt x="31750" y="266216"/>
                    <a:pt x="91440" y="270026"/>
                    <a:pt x="130810" y="261136"/>
                  </a:cubicBezTo>
                  <a:cubicBezTo>
                    <a:pt x="172720" y="250976"/>
                    <a:pt x="199390" y="231926"/>
                    <a:pt x="259080" y="217956"/>
                  </a:cubicBezTo>
                  <a:cubicBezTo>
                    <a:pt x="384810" y="186206"/>
                    <a:pt x="636270" y="148106"/>
                    <a:pt x="852170" y="118896"/>
                  </a:cubicBezTo>
                  <a:cubicBezTo>
                    <a:pt x="1108710" y="84606"/>
                    <a:pt x="1454150" y="52856"/>
                    <a:pt x="1699260" y="32536"/>
                  </a:cubicBezTo>
                  <a:cubicBezTo>
                    <a:pt x="1885950" y="17296"/>
                    <a:pt x="2016760" y="8406"/>
                    <a:pt x="2195830" y="3326"/>
                  </a:cubicBezTo>
                  <a:cubicBezTo>
                    <a:pt x="2406650" y="-3024"/>
                    <a:pt x="2644140" y="786"/>
                    <a:pt x="2885440" y="5866"/>
                  </a:cubicBezTo>
                  <a:cubicBezTo>
                    <a:pt x="3150870" y="12216"/>
                    <a:pt x="3369310" y="19836"/>
                    <a:pt x="3723640" y="42696"/>
                  </a:cubicBezTo>
                  <a:cubicBezTo>
                    <a:pt x="4335780" y="82066"/>
                    <a:pt x="5412740" y="173506"/>
                    <a:pt x="6228080" y="262406"/>
                  </a:cubicBezTo>
                  <a:cubicBezTo>
                    <a:pt x="7009130" y="346226"/>
                    <a:pt x="7959089" y="478306"/>
                    <a:pt x="8515350" y="555776"/>
                  </a:cubicBezTo>
                  <a:cubicBezTo>
                    <a:pt x="8837930" y="600226"/>
                    <a:pt x="8987789" y="637056"/>
                    <a:pt x="9276080" y="667536"/>
                  </a:cubicBezTo>
                  <a:cubicBezTo>
                    <a:pt x="9648189" y="708176"/>
                    <a:pt x="10224770" y="718336"/>
                    <a:pt x="10566400" y="756436"/>
                  </a:cubicBezTo>
                  <a:cubicBezTo>
                    <a:pt x="10792460" y="780566"/>
                    <a:pt x="10989310" y="825016"/>
                    <a:pt x="11127739" y="840256"/>
                  </a:cubicBezTo>
                  <a:cubicBezTo>
                    <a:pt x="11209020" y="849146"/>
                    <a:pt x="11295380" y="837716"/>
                    <a:pt x="11320780" y="851686"/>
                  </a:cubicBezTo>
                  <a:cubicBezTo>
                    <a:pt x="11328400" y="856766"/>
                    <a:pt x="11332210" y="864386"/>
                    <a:pt x="11332210" y="869466"/>
                  </a:cubicBezTo>
                  <a:cubicBezTo>
                    <a:pt x="11330939" y="874546"/>
                    <a:pt x="11316970" y="883436"/>
                    <a:pt x="11316970" y="883436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241732" y="3815715"/>
            <a:ext cx="923925" cy="609600"/>
            <a:chOff x="0" y="0"/>
            <a:chExt cx="12319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847" y="48284"/>
              <a:ext cx="1130176" cy="715437"/>
            </a:xfrm>
            <a:custGeom>
              <a:avLst/>
              <a:gdLst/>
              <a:ahLst/>
              <a:cxnLst/>
              <a:rect r="r" b="b" t="t" l="l"/>
              <a:pathLst>
                <a:path h="715437" w="1130176">
                  <a:moveTo>
                    <a:pt x="635953" y="35536"/>
                  </a:moveTo>
                  <a:cubicBezTo>
                    <a:pt x="463233" y="85066"/>
                    <a:pt x="319723" y="153646"/>
                    <a:pt x="232093" y="220956"/>
                  </a:cubicBezTo>
                  <a:cubicBezTo>
                    <a:pt x="152083" y="281916"/>
                    <a:pt x="26353" y="398756"/>
                    <a:pt x="27623" y="435586"/>
                  </a:cubicBezTo>
                  <a:cubicBezTo>
                    <a:pt x="27623" y="449556"/>
                    <a:pt x="41593" y="454636"/>
                    <a:pt x="56833" y="463526"/>
                  </a:cubicBezTo>
                  <a:cubicBezTo>
                    <a:pt x="84773" y="480036"/>
                    <a:pt x="136843" y="487656"/>
                    <a:pt x="199073" y="502896"/>
                  </a:cubicBezTo>
                  <a:cubicBezTo>
                    <a:pt x="320993" y="533376"/>
                    <a:pt x="568643" y="590526"/>
                    <a:pt x="732473" y="622276"/>
                  </a:cubicBezTo>
                  <a:cubicBezTo>
                    <a:pt x="869633" y="648946"/>
                    <a:pt x="1076643" y="660376"/>
                    <a:pt x="1117283" y="683236"/>
                  </a:cubicBezTo>
                  <a:cubicBezTo>
                    <a:pt x="1126173" y="688316"/>
                    <a:pt x="1131253" y="695936"/>
                    <a:pt x="1129983" y="701016"/>
                  </a:cubicBezTo>
                  <a:cubicBezTo>
                    <a:pt x="1129983" y="704826"/>
                    <a:pt x="1117283" y="713716"/>
                    <a:pt x="1112203" y="712446"/>
                  </a:cubicBezTo>
                  <a:cubicBezTo>
                    <a:pt x="1107123" y="712446"/>
                    <a:pt x="1099503" y="699746"/>
                    <a:pt x="1100773" y="694666"/>
                  </a:cubicBezTo>
                  <a:cubicBezTo>
                    <a:pt x="1102043" y="689586"/>
                    <a:pt x="1114743" y="683236"/>
                    <a:pt x="1119823" y="684506"/>
                  </a:cubicBezTo>
                  <a:cubicBezTo>
                    <a:pt x="1124903" y="684506"/>
                    <a:pt x="1131253" y="694666"/>
                    <a:pt x="1129983" y="698476"/>
                  </a:cubicBezTo>
                  <a:cubicBezTo>
                    <a:pt x="1129983" y="703556"/>
                    <a:pt x="1123633" y="709906"/>
                    <a:pt x="1113473" y="713716"/>
                  </a:cubicBezTo>
                  <a:cubicBezTo>
                    <a:pt x="1070293" y="725146"/>
                    <a:pt x="864553" y="676886"/>
                    <a:pt x="724853" y="650216"/>
                  </a:cubicBezTo>
                  <a:cubicBezTo>
                    <a:pt x="561023" y="618466"/>
                    <a:pt x="308293" y="560046"/>
                    <a:pt x="191453" y="533376"/>
                  </a:cubicBezTo>
                  <a:cubicBezTo>
                    <a:pt x="135573" y="519406"/>
                    <a:pt x="100013" y="515596"/>
                    <a:pt x="66993" y="502896"/>
                  </a:cubicBezTo>
                  <a:cubicBezTo>
                    <a:pt x="42863" y="492736"/>
                    <a:pt x="18733" y="481306"/>
                    <a:pt x="8573" y="466066"/>
                  </a:cubicBezTo>
                  <a:cubicBezTo>
                    <a:pt x="953" y="454636"/>
                    <a:pt x="-1587" y="438126"/>
                    <a:pt x="953" y="425426"/>
                  </a:cubicBezTo>
                  <a:cubicBezTo>
                    <a:pt x="2223" y="413996"/>
                    <a:pt x="8573" y="407646"/>
                    <a:pt x="18733" y="393676"/>
                  </a:cubicBezTo>
                  <a:cubicBezTo>
                    <a:pt x="49213" y="354306"/>
                    <a:pt x="136843" y="253976"/>
                    <a:pt x="216853" y="194286"/>
                  </a:cubicBezTo>
                  <a:cubicBezTo>
                    <a:pt x="310833" y="124436"/>
                    <a:pt x="479743" y="39346"/>
                    <a:pt x="555943" y="13946"/>
                  </a:cubicBezTo>
                  <a:cubicBezTo>
                    <a:pt x="592773" y="2516"/>
                    <a:pt x="625793" y="-3834"/>
                    <a:pt x="639763" y="2516"/>
                  </a:cubicBezTo>
                  <a:cubicBezTo>
                    <a:pt x="647383" y="5056"/>
                    <a:pt x="653733" y="15216"/>
                    <a:pt x="652463" y="20296"/>
                  </a:cubicBezTo>
                  <a:cubicBezTo>
                    <a:pt x="652463" y="25376"/>
                    <a:pt x="635953" y="35536"/>
                    <a:pt x="635953" y="35536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398583" y="7026342"/>
            <a:ext cx="2789817" cy="1044913"/>
          </a:xfrm>
          <a:custGeom>
            <a:avLst/>
            <a:gdLst/>
            <a:ahLst/>
            <a:cxnLst/>
            <a:rect r="r" b="b" t="t" l="l"/>
            <a:pathLst>
              <a:path h="1044913" w="2789817">
                <a:moveTo>
                  <a:pt x="0" y="0"/>
                </a:moveTo>
                <a:lnTo>
                  <a:pt x="2789817" y="0"/>
                </a:lnTo>
                <a:lnTo>
                  <a:pt x="2789817" y="1044913"/>
                </a:lnTo>
                <a:lnTo>
                  <a:pt x="0" y="1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7331993"/>
            <a:ext cx="5298984" cy="36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1992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Sensor Readings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78153" y="6695122"/>
            <a:ext cx="254317" cy="682943"/>
            <a:chOff x="0" y="0"/>
            <a:chExt cx="339090" cy="910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7455" y="50607"/>
              <a:ext cx="239888" cy="807994"/>
            </a:xfrm>
            <a:custGeom>
              <a:avLst/>
              <a:gdLst/>
              <a:ahLst/>
              <a:cxnLst/>
              <a:rect r="r" b="b" t="t" l="l"/>
              <a:pathLst>
                <a:path h="807994" w="239888">
                  <a:moveTo>
                    <a:pt x="54145" y="25593"/>
                  </a:moveTo>
                  <a:cubicBezTo>
                    <a:pt x="60495" y="133543"/>
                    <a:pt x="78275" y="162753"/>
                    <a:pt x="88435" y="203393"/>
                  </a:cubicBezTo>
                  <a:cubicBezTo>
                    <a:pt x="103675" y="258003"/>
                    <a:pt x="110025" y="327853"/>
                    <a:pt x="127805" y="404053"/>
                  </a:cubicBezTo>
                  <a:cubicBezTo>
                    <a:pt x="150665" y="504383"/>
                    <a:pt x="193845" y="708853"/>
                    <a:pt x="219245" y="754573"/>
                  </a:cubicBezTo>
                  <a:cubicBezTo>
                    <a:pt x="226865" y="768543"/>
                    <a:pt x="239565" y="768543"/>
                    <a:pt x="239565" y="777433"/>
                  </a:cubicBezTo>
                  <a:cubicBezTo>
                    <a:pt x="239565" y="786323"/>
                    <a:pt x="225595" y="806643"/>
                    <a:pt x="216705" y="807913"/>
                  </a:cubicBezTo>
                  <a:cubicBezTo>
                    <a:pt x="209085" y="809183"/>
                    <a:pt x="191305" y="795213"/>
                    <a:pt x="190035" y="787593"/>
                  </a:cubicBezTo>
                  <a:cubicBezTo>
                    <a:pt x="188765" y="778703"/>
                    <a:pt x="201465" y="759653"/>
                    <a:pt x="210355" y="757113"/>
                  </a:cubicBezTo>
                  <a:cubicBezTo>
                    <a:pt x="216705" y="754573"/>
                    <a:pt x="228135" y="759653"/>
                    <a:pt x="233215" y="764733"/>
                  </a:cubicBezTo>
                  <a:cubicBezTo>
                    <a:pt x="238295" y="769813"/>
                    <a:pt x="240835" y="779973"/>
                    <a:pt x="239565" y="787593"/>
                  </a:cubicBezTo>
                  <a:cubicBezTo>
                    <a:pt x="238295" y="793943"/>
                    <a:pt x="230675" y="802833"/>
                    <a:pt x="224325" y="805373"/>
                  </a:cubicBezTo>
                  <a:cubicBezTo>
                    <a:pt x="217975" y="807913"/>
                    <a:pt x="206545" y="807913"/>
                    <a:pt x="200195" y="804103"/>
                  </a:cubicBezTo>
                  <a:cubicBezTo>
                    <a:pt x="195115" y="799023"/>
                    <a:pt x="188765" y="790133"/>
                    <a:pt x="188765" y="782513"/>
                  </a:cubicBezTo>
                  <a:cubicBezTo>
                    <a:pt x="188765" y="776163"/>
                    <a:pt x="193845" y="766003"/>
                    <a:pt x="200195" y="760923"/>
                  </a:cubicBezTo>
                  <a:cubicBezTo>
                    <a:pt x="205275" y="757113"/>
                    <a:pt x="216705" y="755843"/>
                    <a:pt x="224325" y="758383"/>
                  </a:cubicBezTo>
                  <a:cubicBezTo>
                    <a:pt x="230675" y="762193"/>
                    <a:pt x="240835" y="774893"/>
                    <a:pt x="239565" y="782513"/>
                  </a:cubicBezTo>
                  <a:cubicBezTo>
                    <a:pt x="238295" y="791403"/>
                    <a:pt x="221785" y="807913"/>
                    <a:pt x="210355" y="807913"/>
                  </a:cubicBezTo>
                  <a:cubicBezTo>
                    <a:pt x="197655" y="806643"/>
                    <a:pt x="183685" y="790133"/>
                    <a:pt x="169715" y="766003"/>
                  </a:cubicBezTo>
                  <a:cubicBezTo>
                    <a:pt x="136695" y="707583"/>
                    <a:pt x="104945" y="524703"/>
                    <a:pt x="77005" y="410403"/>
                  </a:cubicBezTo>
                  <a:cubicBezTo>
                    <a:pt x="50335" y="303723"/>
                    <a:pt x="10965" y="174183"/>
                    <a:pt x="3345" y="103063"/>
                  </a:cubicBezTo>
                  <a:cubicBezTo>
                    <a:pt x="-465" y="63693"/>
                    <a:pt x="-3005" y="29403"/>
                    <a:pt x="7155" y="12893"/>
                  </a:cubicBezTo>
                  <a:cubicBezTo>
                    <a:pt x="12235" y="4003"/>
                    <a:pt x="24935" y="-1077"/>
                    <a:pt x="32555" y="193"/>
                  </a:cubicBezTo>
                  <a:cubicBezTo>
                    <a:pt x="40175" y="1463"/>
                    <a:pt x="54145" y="25593"/>
                    <a:pt x="54145" y="25593"/>
                  </a:cubicBezTo>
                </a:path>
              </a:pathLst>
            </a:custGeom>
            <a:solidFill>
              <a:srgbClr val="01184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091488" y="6578918"/>
            <a:ext cx="878205" cy="219075"/>
            <a:chOff x="0" y="0"/>
            <a:chExt cx="1170940" cy="292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132" y="50660"/>
              <a:ext cx="1071008" cy="190000"/>
            </a:xfrm>
            <a:custGeom>
              <a:avLst/>
              <a:gdLst/>
              <a:ahLst/>
              <a:cxnLst/>
              <a:rect r="r" b="b" t="t" l="l"/>
              <a:pathLst>
                <a:path h="190000" w="1071008">
                  <a:moveTo>
                    <a:pt x="25798" y="138570"/>
                  </a:moveTo>
                  <a:cubicBezTo>
                    <a:pt x="850028" y="68720"/>
                    <a:pt x="893208" y="63640"/>
                    <a:pt x="941468" y="48400"/>
                  </a:cubicBezTo>
                  <a:cubicBezTo>
                    <a:pt x="979568" y="35700"/>
                    <a:pt x="1017668" y="-2400"/>
                    <a:pt x="1041798" y="140"/>
                  </a:cubicBezTo>
                  <a:cubicBezTo>
                    <a:pt x="1054498" y="1410"/>
                    <a:pt x="1069738" y="14110"/>
                    <a:pt x="1071008" y="23000"/>
                  </a:cubicBezTo>
                  <a:cubicBezTo>
                    <a:pt x="1071008" y="30620"/>
                    <a:pt x="1054498" y="49670"/>
                    <a:pt x="1046878" y="50940"/>
                  </a:cubicBezTo>
                  <a:cubicBezTo>
                    <a:pt x="1037988" y="50940"/>
                    <a:pt x="1020208" y="33160"/>
                    <a:pt x="1020208" y="25540"/>
                  </a:cubicBezTo>
                  <a:cubicBezTo>
                    <a:pt x="1020208" y="16650"/>
                    <a:pt x="1037988" y="1410"/>
                    <a:pt x="1046878" y="140"/>
                  </a:cubicBezTo>
                  <a:cubicBezTo>
                    <a:pt x="1053228" y="-1130"/>
                    <a:pt x="1063388" y="6490"/>
                    <a:pt x="1067198" y="12840"/>
                  </a:cubicBezTo>
                  <a:cubicBezTo>
                    <a:pt x="1071008" y="19190"/>
                    <a:pt x="1069738" y="33160"/>
                    <a:pt x="1063388" y="43320"/>
                  </a:cubicBezTo>
                  <a:cubicBezTo>
                    <a:pt x="1051958" y="59830"/>
                    <a:pt x="1017668" y="75070"/>
                    <a:pt x="982108" y="87770"/>
                  </a:cubicBezTo>
                  <a:cubicBezTo>
                    <a:pt x="930038" y="106820"/>
                    <a:pt x="865268" y="116980"/>
                    <a:pt x="775098" y="129680"/>
                  </a:cubicBezTo>
                  <a:cubicBezTo>
                    <a:pt x="608728" y="152540"/>
                    <a:pt x="165498" y="195720"/>
                    <a:pt x="61358" y="189370"/>
                  </a:cubicBezTo>
                  <a:cubicBezTo>
                    <a:pt x="30878" y="188100"/>
                    <a:pt x="13098" y="188100"/>
                    <a:pt x="4208" y="179210"/>
                  </a:cubicBezTo>
                  <a:cubicBezTo>
                    <a:pt x="-872" y="172860"/>
                    <a:pt x="-872" y="161430"/>
                    <a:pt x="1668" y="155080"/>
                  </a:cubicBezTo>
                  <a:cubicBezTo>
                    <a:pt x="4208" y="148730"/>
                    <a:pt x="25798" y="138570"/>
                    <a:pt x="25798" y="138570"/>
                  </a:cubicBezTo>
                </a:path>
              </a:pathLst>
            </a:custGeom>
            <a:solidFill>
              <a:srgbClr val="01184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8055293" y="6752272"/>
            <a:ext cx="2142172" cy="636270"/>
            <a:chOff x="0" y="0"/>
            <a:chExt cx="2856230" cy="848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638" y="50800"/>
              <a:ext cx="2755614" cy="759506"/>
            </a:xfrm>
            <a:custGeom>
              <a:avLst/>
              <a:gdLst/>
              <a:ahLst/>
              <a:cxnLst/>
              <a:rect r="r" b="b" t="t" l="l"/>
              <a:pathLst>
                <a:path h="759506" w="2755614">
                  <a:moveTo>
                    <a:pt x="25562" y="0"/>
                  </a:moveTo>
                  <a:cubicBezTo>
                    <a:pt x="268132" y="60960"/>
                    <a:pt x="632622" y="307340"/>
                    <a:pt x="792642" y="393700"/>
                  </a:cubicBezTo>
                  <a:cubicBezTo>
                    <a:pt x="882812" y="441960"/>
                    <a:pt x="920912" y="463550"/>
                    <a:pt x="1007272" y="499110"/>
                  </a:cubicBezTo>
                  <a:cubicBezTo>
                    <a:pt x="1129192" y="549910"/>
                    <a:pt x="1333662" y="623570"/>
                    <a:pt x="1458122" y="655320"/>
                  </a:cubicBezTo>
                  <a:cubicBezTo>
                    <a:pt x="1540672" y="676910"/>
                    <a:pt x="1572422" y="685800"/>
                    <a:pt x="1672752" y="694690"/>
                  </a:cubicBezTo>
                  <a:cubicBezTo>
                    <a:pt x="1892462" y="713740"/>
                    <a:pt x="2660812" y="662940"/>
                    <a:pt x="2738282" y="697230"/>
                  </a:cubicBezTo>
                  <a:cubicBezTo>
                    <a:pt x="2749712" y="702310"/>
                    <a:pt x="2753522" y="707390"/>
                    <a:pt x="2754792" y="715010"/>
                  </a:cubicBezTo>
                  <a:cubicBezTo>
                    <a:pt x="2756062" y="722630"/>
                    <a:pt x="2749712" y="737870"/>
                    <a:pt x="2743362" y="742950"/>
                  </a:cubicBezTo>
                  <a:cubicBezTo>
                    <a:pt x="2737012" y="746760"/>
                    <a:pt x="2725582" y="748030"/>
                    <a:pt x="2719232" y="744220"/>
                  </a:cubicBezTo>
                  <a:cubicBezTo>
                    <a:pt x="2712882" y="740410"/>
                    <a:pt x="2703992" y="725170"/>
                    <a:pt x="2705262" y="717550"/>
                  </a:cubicBezTo>
                  <a:cubicBezTo>
                    <a:pt x="2706532" y="708660"/>
                    <a:pt x="2719232" y="697230"/>
                    <a:pt x="2726852" y="695960"/>
                  </a:cubicBezTo>
                  <a:cubicBezTo>
                    <a:pt x="2734472" y="694690"/>
                    <a:pt x="2744632" y="699770"/>
                    <a:pt x="2749712" y="704850"/>
                  </a:cubicBezTo>
                  <a:cubicBezTo>
                    <a:pt x="2753522" y="709930"/>
                    <a:pt x="2757332" y="721360"/>
                    <a:pt x="2754792" y="727710"/>
                  </a:cubicBezTo>
                  <a:cubicBezTo>
                    <a:pt x="2752252" y="735330"/>
                    <a:pt x="2745902" y="741680"/>
                    <a:pt x="2730662" y="746760"/>
                  </a:cubicBezTo>
                  <a:cubicBezTo>
                    <a:pt x="2649382" y="773430"/>
                    <a:pt x="2099472" y="750570"/>
                    <a:pt x="1889922" y="746760"/>
                  </a:cubicBezTo>
                  <a:cubicBezTo>
                    <a:pt x="1766732" y="744220"/>
                    <a:pt x="1676562" y="745490"/>
                    <a:pt x="1594012" y="735330"/>
                  </a:cubicBezTo>
                  <a:cubicBezTo>
                    <a:pt x="1534322" y="728980"/>
                    <a:pt x="1501302" y="720090"/>
                    <a:pt x="1440342" y="703580"/>
                  </a:cubicBezTo>
                  <a:cubicBezTo>
                    <a:pt x="1348902" y="679450"/>
                    <a:pt x="1215552" y="637540"/>
                    <a:pt x="1105062" y="594360"/>
                  </a:cubicBezTo>
                  <a:cubicBezTo>
                    <a:pt x="990762" y="548640"/>
                    <a:pt x="821852" y="473710"/>
                    <a:pt x="764702" y="435610"/>
                  </a:cubicBezTo>
                  <a:cubicBezTo>
                    <a:pt x="743112" y="421640"/>
                    <a:pt x="745652" y="415290"/>
                    <a:pt x="724062" y="400050"/>
                  </a:cubicBezTo>
                  <a:cubicBezTo>
                    <a:pt x="660562" y="355600"/>
                    <a:pt x="417992" y="219710"/>
                    <a:pt x="330362" y="177800"/>
                  </a:cubicBezTo>
                  <a:cubicBezTo>
                    <a:pt x="288452" y="156210"/>
                    <a:pt x="268132" y="154940"/>
                    <a:pt x="235112" y="137160"/>
                  </a:cubicBezTo>
                  <a:cubicBezTo>
                    <a:pt x="199552" y="118110"/>
                    <a:pt x="155102" y="78740"/>
                    <a:pt x="127162" y="63500"/>
                  </a:cubicBezTo>
                  <a:cubicBezTo>
                    <a:pt x="109382" y="54610"/>
                    <a:pt x="99222" y="50800"/>
                    <a:pt x="82712" y="48260"/>
                  </a:cubicBezTo>
                  <a:cubicBezTo>
                    <a:pt x="62392" y="44450"/>
                    <a:pt x="26832" y="55880"/>
                    <a:pt x="14132" y="48260"/>
                  </a:cubicBezTo>
                  <a:cubicBezTo>
                    <a:pt x="5242" y="43180"/>
                    <a:pt x="-1108" y="30480"/>
                    <a:pt x="162" y="22860"/>
                  </a:cubicBezTo>
                  <a:cubicBezTo>
                    <a:pt x="1432" y="13970"/>
                    <a:pt x="25562" y="0"/>
                    <a:pt x="25562" y="0"/>
                  </a:cubicBezTo>
                </a:path>
              </a:pathLst>
            </a:custGeom>
            <a:solidFill>
              <a:srgbClr val="01184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6238220" y="5616892"/>
            <a:ext cx="694372" cy="2827020"/>
            <a:chOff x="0" y="0"/>
            <a:chExt cx="925830" cy="3769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50800"/>
              <a:ext cx="812352" cy="3666798"/>
            </a:xfrm>
            <a:custGeom>
              <a:avLst/>
              <a:gdLst/>
              <a:ahLst/>
              <a:cxnLst/>
              <a:rect r="r" b="b" t="t" l="l"/>
              <a:pathLst>
                <a:path h="3666798" w="812352">
                  <a:moveTo>
                    <a:pt x="808990" y="25400"/>
                  </a:moveTo>
                  <a:cubicBezTo>
                    <a:pt x="817880" y="1219200"/>
                    <a:pt x="807720" y="1275080"/>
                    <a:pt x="795020" y="1372870"/>
                  </a:cubicBezTo>
                  <a:cubicBezTo>
                    <a:pt x="779780" y="1483360"/>
                    <a:pt x="760730" y="1591310"/>
                    <a:pt x="734060" y="1724660"/>
                  </a:cubicBezTo>
                  <a:cubicBezTo>
                    <a:pt x="701040" y="1897380"/>
                    <a:pt x="651510" y="2136140"/>
                    <a:pt x="601980" y="2324100"/>
                  </a:cubicBezTo>
                  <a:cubicBezTo>
                    <a:pt x="557530" y="2494280"/>
                    <a:pt x="511810" y="2640330"/>
                    <a:pt x="454660" y="2805430"/>
                  </a:cubicBezTo>
                  <a:cubicBezTo>
                    <a:pt x="393700" y="2983230"/>
                    <a:pt x="314960" y="3206750"/>
                    <a:pt x="242570" y="3352800"/>
                  </a:cubicBezTo>
                  <a:cubicBezTo>
                    <a:pt x="190500" y="3459480"/>
                    <a:pt x="127000" y="3564890"/>
                    <a:pt x="85090" y="3615690"/>
                  </a:cubicBezTo>
                  <a:cubicBezTo>
                    <a:pt x="64770" y="3641090"/>
                    <a:pt x="46990" y="3663950"/>
                    <a:pt x="30480" y="3666490"/>
                  </a:cubicBezTo>
                  <a:cubicBezTo>
                    <a:pt x="20320" y="3667760"/>
                    <a:pt x="6350" y="3660140"/>
                    <a:pt x="3810" y="3652520"/>
                  </a:cubicBezTo>
                  <a:cubicBezTo>
                    <a:pt x="0" y="3646170"/>
                    <a:pt x="3810" y="3628390"/>
                    <a:pt x="8890" y="3622040"/>
                  </a:cubicBezTo>
                  <a:cubicBezTo>
                    <a:pt x="13970" y="3616960"/>
                    <a:pt x="25400" y="3615690"/>
                    <a:pt x="31750" y="3616960"/>
                  </a:cubicBezTo>
                  <a:cubicBezTo>
                    <a:pt x="39370" y="3618230"/>
                    <a:pt x="48260" y="3625850"/>
                    <a:pt x="49530" y="3632200"/>
                  </a:cubicBezTo>
                  <a:cubicBezTo>
                    <a:pt x="52070" y="3641090"/>
                    <a:pt x="40640" y="3661410"/>
                    <a:pt x="33020" y="3665220"/>
                  </a:cubicBezTo>
                  <a:cubicBezTo>
                    <a:pt x="26670" y="3669030"/>
                    <a:pt x="15240" y="3665220"/>
                    <a:pt x="10160" y="3661410"/>
                  </a:cubicBezTo>
                  <a:cubicBezTo>
                    <a:pt x="5080" y="3657600"/>
                    <a:pt x="0" y="3648710"/>
                    <a:pt x="0" y="3639820"/>
                  </a:cubicBezTo>
                  <a:cubicBezTo>
                    <a:pt x="3810" y="3614420"/>
                    <a:pt x="62230" y="3571240"/>
                    <a:pt x="95250" y="3516630"/>
                  </a:cubicBezTo>
                  <a:cubicBezTo>
                    <a:pt x="151130" y="3427730"/>
                    <a:pt x="229870" y="3257550"/>
                    <a:pt x="280670" y="3138170"/>
                  </a:cubicBezTo>
                  <a:cubicBezTo>
                    <a:pt x="325120" y="3035300"/>
                    <a:pt x="351790" y="2957830"/>
                    <a:pt x="389890" y="2844800"/>
                  </a:cubicBezTo>
                  <a:cubicBezTo>
                    <a:pt x="441960" y="2694940"/>
                    <a:pt x="504190" y="2496820"/>
                    <a:pt x="552450" y="2313940"/>
                  </a:cubicBezTo>
                  <a:cubicBezTo>
                    <a:pt x="601980" y="2122170"/>
                    <a:pt x="650240" y="1891030"/>
                    <a:pt x="684530" y="1719580"/>
                  </a:cubicBezTo>
                  <a:cubicBezTo>
                    <a:pt x="709930" y="1587500"/>
                    <a:pt x="728980" y="1479550"/>
                    <a:pt x="744220" y="1370330"/>
                  </a:cubicBezTo>
                  <a:cubicBezTo>
                    <a:pt x="756920" y="1275080"/>
                    <a:pt x="767080" y="1219200"/>
                    <a:pt x="773430" y="1097280"/>
                  </a:cubicBezTo>
                  <a:cubicBezTo>
                    <a:pt x="784860" y="858520"/>
                    <a:pt x="716280" y="119380"/>
                    <a:pt x="758190" y="25400"/>
                  </a:cubicBezTo>
                  <a:cubicBezTo>
                    <a:pt x="765810" y="7620"/>
                    <a:pt x="777240" y="0"/>
                    <a:pt x="786130" y="0"/>
                  </a:cubicBezTo>
                  <a:cubicBezTo>
                    <a:pt x="795020" y="0"/>
                    <a:pt x="808990" y="25400"/>
                    <a:pt x="808990" y="25400"/>
                  </a:cubicBezTo>
                </a:path>
              </a:pathLst>
            </a:custGeom>
            <a:solidFill>
              <a:srgbClr val="01184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6215360" y="8062912"/>
            <a:ext cx="566738" cy="497205"/>
            <a:chOff x="0" y="0"/>
            <a:chExt cx="755650" cy="6629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0787" y="50680"/>
              <a:ext cx="674259" cy="565587"/>
            </a:xfrm>
            <a:custGeom>
              <a:avLst/>
              <a:gdLst/>
              <a:ahLst/>
              <a:cxnLst/>
              <a:rect r="r" b="b" t="t" l="l"/>
              <a:pathLst>
                <a:path h="565587" w="674259">
                  <a:moveTo>
                    <a:pt x="70813" y="24250"/>
                  </a:moveTo>
                  <a:cubicBezTo>
                    <a:pt x="75893" y="503040"/>
                    <a:pt x="80973" y="504310"/>
                    <a:pt x="91133" y="508120"/>
                  </a:cubicBezTo>
                  <a:cubicBezTo>
                    <a:pt x="117803" y="518280"/>
                    <a:pt x="176223" y="514470"/>
                    <a:pt x="235913" y="509390"/>
                  </a:cubicBezTo>
                  <a:cubicBezTo>
                    <a:pt x="338783" y="500500"/>
                    <a:pt x="590243" y="417950"/>
                    <a:pt x="644853" y="431920"/>
                  </a:cubicBezTo>
                  <a:cubicBezTo>
                    <a:pt x="661363" y="437000"/>
                    <a:pt x="671523" y="447160"/>
                    <a:pt x="674063" y="456050"/>
                  </a:cubicBezTo>
                  <a:cubicBezTo>
                    <a:pt x="675333" y="462400"/>
                    <a:pt x="670253" y="473830"/>
                    <a:pt x="663903" y="477640"/>
                  </a:cubicBezTo>
                  <a:cubicBezTo>
                    <a:pt x="657553" y="482720"/>
                    <a:pt x="639773" y="482720"/>
                    <a:pt x="633423" y="477640"/>
                  </a:cubicBezTo>
                  <a:cubicBezTo>
                    <a:pt x="627073" y="473830"/>
                    <a:pt x="621993" y="463670"/>
                    <a:pt x="623263" y="456050"/>
                  </a:cubicBezTo>
                  <a:cubicBezTo>
                    <a:pt x="624533" y="448430"/>
                    <a:pt x="634693" y="434460"/>
                    <a:pt x="642313" y="433190"/>
                  </a:cubicBezTo>
                  <a:cubicBezTo>
                    <a:pt x="651203" y="430650"/>
                    <a:pt x="667713" y="438270"/>
                    <a:pt x="670253" y="445890"/>
                  </a:cubicBezTo>
                  <a:cubicBezTo>
                    <a:pt x="674063" y="453510"/>
                    <a:pt x="671523" y="470020"/>
                    <a:pt x="658823" y="480180"/>
                  </a:cubicBezTo>
                  <a:cubicBezTo>
                    <a:pt x="616913" y="517010"/>
                    <a:pt x="347673" y="551300"/>
                    <a:pt x="237183" y="560190"/>
                  </a:cubicBezTo>
                  <a:cubicBezTo>
                    <a:pt x="166063" y="566540"/>
                    <a:pt x="97483" y="569080"/>
                    <a:pt x="61923" y="557650"/>
                  </a:cubicBezTo>
                  <a:cubicBezTo>
                    <a:pt x="42873" y="551300"/>
                    <a:pt x="33983" y="550030"/>
                    <a:pt x="23823" y="530980"/>
                  </a:cubicBezTo>
                  <a:cubicBezTo>
                    <a:pt x="-7927" y="470020"/>
                    <a:pt x="-6657" y="85210"/>
                    <a:pt x="20013" y="24250"/>
                  </a:cubicBezTo>
                  <a:cubicBezTo>
                    <a:pt x="27633" y="7740"/>
                    <a:pt x="40333" y="-1150"/>
                    <a:pt x="49223" y="120"/>
                  </a:cubicBezTo>
                  <a:cubicBezTo>
                    <a:pt x="56843" y="120"/>
                    <a:pt x="70813" y="24250"/>
                    <a:pt x="70813" y="24250"/>
                  </a:cubicBezTo>
                </a:path>
              </a:pathLst>
            </a:custGeom>
            <a:solidFill>
              <a:srgbClr val="01184E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288" y="173898"/>
            <a:ext cx="11376822" cy="1709605"/>
          </a:xfrm>
          <a:custGeom>
            <a:avLst/>
            <a:gdLst/>
            <a:ahLst/>
            <a:cxnLst/>
            <a:rect r="r" b="b" t="t" l="l"/>
            <a:pathLst>
              <a:path h="1709605" w="11376822">
                <a:moveTo>
                  <a:pt x="0" y="0"/>
                </a:moveTo>
                <a:lnTo>
                  <a:pt x="11376822" y="0"/>
                </a:lnTo>
                <a:lnTo>
                  <a:pt x="11376822" y="1709604"/>
                </a:lnTo>
                <a:lnTo>
                  <a:pt x="0" y="170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37" t="-275436" r="-30310" b="-2262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713" y="6380961"/>
            <a:ext cx="11301259" cy="1271392"/>
          </a:xfrm>
          <a:custGeom>
            <a:avLst/>
            <a:gdLst/>
            <a:ahLst/>
            <a:cxnLst/>
            <a:rect r="r" b="b" t="t" l="l"/>
            <a:pathLst>
              <a:path h="1271392" w="11301259">
                <a:moveTo>
                  <a:pt x="0" y="0"/>
                </a:moveTo>
                <a:lnTo>
                  <a:pt x="11301259" y="0"/>
                </a:lnTo>
                <a:lnTo>
                  <a:pt x="11301259" y="1271392"/>
                </a:lnTo>
                <a:lnTo>
                  <a:pt x="0" y="127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0864" y="401221"/>
            <a:ext cx="3583124" cy="3090848"/>
          </a:xfrm>
          <a:custGeom>
            <a:avLst/>
            <a:gdLst/>
            <a:ahLst/>
            <a:cxnLst/>
            <a:rect r="r" b="b" t="t" l="l"/>
            <a:pathLst>
              <a:path h="3090848" w="3583124">
                <a:moveTo>
                  <a:pt x="0" y="0"/>
                </a:moveTo>
                <a:lnTo>
                  <a:pt x="3583125" y="0"/>
                </a:lnTo>
                <a:lnTo>
                  <a:pt x="3583125" y="3090848"/>
                </a:lnTo>
                <a:lnTo>
                  <a:pt x="0" y="3090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3142" y="2225201"/>
            <a:ext cx="9512910" cy="246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SENSOR CARDS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Display real-time </a:t>
            </a: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readings coming from the greenhouse.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Change color (Green / Orange / Red) based on whether conditions are good, warning, or critical.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Each card also shows a status message to help the user understand what the reading means.</a:t>
            </a: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3142" y="4625587"/>
            <a:ext cx="9512910" cy="175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HEALTH SCORE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 combined metric (0–100) based on all sensor data.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Gives a quick, easy overview of plant health.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Color-coded bar helps users instantly understand current conditions.</a:t>
            </a: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3142" y="7820644"/>
            <a:ext cx="9512910" cy="21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SUGGESTION PANEL</a:t>
            </a: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 (Live Tips)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Provides instant care tips based on sensor readings.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Helps even beginners understand what to fix (e.g., “air too dry,” “soil too wet,” “low light”).</a:t>
            </a:r>
          </a:p>
          <a:p>
            <a:pPr algn="l">
              <a:lnSpc>
                <a:spcPts val="2850"/>
              </a:lnSpc>
            </a:pP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51972" y="3698710"/>
            <a:ext cx="6412297" cy="282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TOAST NOTIFICATIONS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Small pop-ups that alert users to warnings or critical events.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Example: “Soil is too dry — consider watering.”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Helps the user stay updated without staring at the dashboard.</a:t>
            </a:r>
          </a:p>
          <a:p>
            <a:pPr algn="l">
              <a:lnSpc>
                <a:spcPts val="285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1881" y="4439816"/>
            <a:ext cx="2789817" cy="1044913"/>
          </a:xfrm>
          <a:custGeom>
            <a:avLst/>
            <a:gdLst/>
            <a:ahLst/>
            <a:cxnLst/>
            <a:rect r="r" b="b" t="t" l="l"/>
            <a:pathLst>
              <a:path h="1044913" w="2789817">
                <a:moveTo>
                  <a:pt x="0" y="0"/>
                </a:moveTo>
                <a:lnTo>
                  <a:pt x="2789817" y="0"/>
                </a:lnTo>
                <a:lnTo>
                  <a:pt x="2789817" y="1044914"/>
                </a:lnTo>
                <a:lnTo>
                  <a:pt x="0" y="104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02557" y="7789058"/>
            <a:ext cx="2789817" cy="1044913"/>
          </a:xfrm>
          <a:custGeom>
            <a:avLst/>
            <a:gdLst/>
            <a:ahLst/>
            <a:cxnLst/>
            <a:rect r="r" b="b" t="t" l="l"/>
            <a:pathLst>
              <a:path h="1044913" w="2789817">
                <a:moveTo>
                  <a:pt x="0" y="0"/>
                </a:moveTo>
                <a:lnTo>
                  <a:pt x="2789816" y="0"/>
                </a:lnTo>
                <a:lnTo>
                  <a:pt x="2789816" y="1044914"/>
                </a:lnTo>
                <a:lnTo>
                  <a:pt x="0" y="104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97297" y="4745467"/>
            <a:ext cx="5298984" cy="36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1992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Graphs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7973" y="8094709"/>
            <a:ext cx="5298984" cy="36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1992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Controls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142" y="298616"/>
            <a:ext cx="11301259" cy="2387391"/>
          </a:xfrm>
          <a:custGeom>
            <a:avLst/>
            <a:gdLst/>
            <a:ahLst/>
            <a:cxnLst/>
            <a:rect r="r" b="b" t="t" l="l"/>
            <a:pathLst>
              <a:path h="2387391" w="11301259">
                <a:moveTo>
                  <a:pt x="0" y="0"/>
                </a:moveTo>
                <a:lnTo>
                  <a:pt x="11301259" y="0"/>
                </a:lnTo>
                <a:lnTo>
                  <a:pt x="11301259" y="2387391"/>
                </a:lnTo>
                <a:lnTo>
                  <a:pt x="0" y="238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142" y="6047660"/>
            <a:ext cx="9648213" cy="2888625"/>
          </a:xfrm>
          <a:custGeom>
            <a:avLst/>
            <a:gdLst/>
            <a:ahLst/>
            <a:cxnLst/>
            <a:rect r="r" b="b" t="t" l="l"/>
            <a:pathLst>
              <a:path h="2888625" w="9648213">
                <a:moveTo>
                  <a:pt x="0" y="0"/>
                </a:moveTo>
                <a:lnTo>
                  <a:pt x="9648213" y="0"/>
                </a:lnTo>
                <a:lnTo>
                  <a:pt x="9648213" y="2888625"/>
                </a:lnTo>
                <a:lnTo>
                  <a:pt x="0" y="288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8" r="0" b="-5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51287" y="6716047"/>
            <a:ext cx="9512910" cy="175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AUTOMATIOIN MODE</a:t>
            </a: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 (Thresholds)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Fan ON: Temp &gt; 30°C or Humidity &gt; 70%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Pump ON: Soil &lt; 40%, tank &gt; 20%, runs max 3 seconds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Grow Light ON: Light &lt; 40%</a:t>
            </a:r>
          </a:p>
          <a:p>
            <a:pPr algn="l">
              <a:lnSpc>
                <a:spcPts val="28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13142" y="2919955"/>
            <a:ext cx="18325297" cy="282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CHARTS/GRAPHS</a:t>
            </a: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 (History View)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Currently the dashboard displays only the last 10 sensor readings to keep the interface fast and lightweight.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In the next phase, this can be expanded to show:</a:t>
            </a:r>
          </a:p>
          <a:p>
            <a:pPr algn="l" marL="769409" indent="-256470" lvl="2">
              <a:lnSpc>
                <a:spcPts val="2850"/>
              </a:lnSpc>
              <a:buFont typeface="Arial"/>
              <a:buChar char="⚬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Full-day trends</a:t>
            </a:r>
          </a:p>
          <a:p>
            <a:pPr algn="l" marL="769409" indent="-256470" lvl="2">
              <a:lnSpc>
                <a:spcPts val="2850"/>
              </a:lnSpc>
              <a:buFont typeface="Arial"/>
              <a:buChar char="⚬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Weekly or monthly graphs</a:t>
            </a:r>
          </a:p>
          <a:p>
            <a:pPr algn="l" marL="769409" indent="-256470" lvl="2">
              <a:lnSpc>
                <a:spcPts val="2850"/>
              </a:lnSpc>
              <a:buFont typeface="Arial"/>
              <a:buChar char="⚬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Downloadable CSV logs</a:t>
            </a:r>
          </a:p>
          <a:p>
            <a:pPr algn="l" marL="384704" indent="-192352" lvl="1">
              <a:lnSpc>
                <a:spcPts val="2850"/>
              </a:lnSpc>
              <a:buFont typeface="Arial"/>
              <a:buChar char="•"/>
            </a:pPr>
            <a:r>
              <a:rPr lang="en-US" sz="1781" spc="-49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This will allow deeper analysis, such as daily watering patterns, heat cycles, and long-term plant health.</a:t>
            </a:r>
          </a:p>
          <a:p>
            <a:pPr algn="l">
              <a:lnSpc>
                <a:spcPts val="285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3815" y="1756940"/>
            <a:ext cx="3360370" cy="970307"/>
          </a:xfrm>
          <a:custGeom>
            <a:avLst/>
            <a:gdLst/>
            <a:ahLst/>
            <a:cxnLst/>
            <a:rect r="r" b="b" t="t" l="l"/>
            <a:pathLst>
              <a:path h="970307" w="3360370">
                <a:moveTo>
                  <a:pt x="0" y="0"/>
                </a:moveTo>
                <a:lnTo>
                  <a:pt x="3360370" y="0"/>
                </a:lnTo>
                <a:lnTo>
                  <a:pt x="3360370" y="970307"/>
                </a:lnTo>
                <a:lnTo>
                  <a:pt x="0" y="9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3815" y="7115203"/>
            <a:ext cx="3360370" cy="949305"/>
          </a:xfrm>
          <a:custGeom>
            <a:avLst/>
            <a:gdLst/>
            <a:ahLst/>
            <a:cxnLst/>
            <a:rect r="r" b="b" t="t" l="l"/>
            <a:pathLst>
              <a:path h="949305" w="3360370">
                <a:moveTo>
                  <a:pt x="0" y="0"/>
                </a:moveTo>
                <a:lnTo>
                  <a:pt x="3360370" y="0"/>
                </a:lnTo>
                <a:lnTo>
                  <a:pt x="3360370" y="949304"/>
                </a:lnTo>
                <a:lnTo>
                  <a:pt x="0" y="949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38868" y="2914639"/>
            <a:ext cx="11888248" cy="38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0"/>
              </a:lnSpc>
            </a:pPr>
          </a:p>
          <a:p>
            <a:pPr algn="l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COMP 4270 — Internet of Things</a:t>
            </a:r>
          </a:p>
          <a:p>
            <a:pPr algn="l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 Team: Arshit, Manpreet, Rafid, Ravjeet</a:t>
            </a:r>
          </a:p>
          <a:p>
            <a:pPr algn="l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 Instructor: Dr. Anthony Aighobahi</a:t>
            </a:r>
          </a:p>
          <a:p>
            <a:pPr algn="l">
              <a:lnSpc>
                <a:spcPts val="62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0280" y="630524"/>
            <a:ext cx="462915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967507" y="630524"/>
            <a:ext cx="4658264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95519" y="3316388"/>
            <a:ext cx="5665141" cy="298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1"/>
              </a:lnSpc>
            </a:pPr>
            <a:r>
              <a:rPr lang="en-US" b="true" sz="3744" spc="-10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DEMO:</a:t>
            </a:r>
          </a:p>
          <a:p>
            <a:pPr algn="ctr">
              <a:lnSpc>
                <a:spcPts val="5991"/>
              </a:lnSpc>
            </a:pPr>
            <a:r>
              <a:rPr lang="en-US" b="true" sz="3744" spc="-10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MANUAL CONTROL OF ACTUATORS FROM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378" y="8930625"/>
            <a:ext cx="5665141" cy="54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1"/>
              </a:lnSpc>
            </a:pPr>
            <a:r>
              <a:rPr lang="en-US" b="true" sz="2844" spc="-7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User can turn on exhaust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51858" y="8921100"/>
            <a:ext cx="5665141" cy="55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b="true" sz="2840" spc="-7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User can turn on watering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34309" y="134661"/>
            <a:ext cx="5689203" cy="100509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80194" y="1976540"/>
            <a:ext cx="8233327" cy="221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b="true" sz="3744" spc="-10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DEMO:</a:t>
            </a:r>
          </a:p>
          <a:p>
            <a:pPr algn="l">
              <a:lnSpc>
                <a:spcPts val="5991"/>
              </a:lnSpc>
            </a:pPr>
            <a:r>
              <a:rPr lang="en-US" b="true" sz="3744" spc="-10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AUTO CONTROL OF ACTUATORS FROM DASHBOARD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1569" y="5093449"/>
            <a:ext cx="8990578" cy="392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In Auto mode, if humidity percentage is above 70%, the exhaust fan turns on.</a:t>
            </a:r>
          </a:p>
          <a:p>
            <a:pPr algn="l">
              <a:lnSpc>
                <a:spcPts val="3144"/>
              </a:lnSpc>
            </a:pPr>
          </a:p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To increase the humidity, I turned my humidifier on!</a:t>
            </a:r>
          </a:p>
          <a:p>
            <a:pPr algn="l">
              <a:lnSpc>
                <a:spcPts val="3144"/>
              </a:lnSpc>
            </a:pPr>
          </a:p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After the humidity drops below 70%, the exhaust automatically turns off.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9966" y="7026889"/>
            <a:ext cx="4783235" cy="2397596"/>
          </a:xfrm>
          <a:custGeom>
            <a:avLst/>
            <a:gdLst/>
            <a:ahLst/>
            <a:cxnLst/>
            <a:rect r="r" b="b" t="t" l="l"/>
            <a:pathLst>
              <a:path h="2397596" w="4783235">
                <a:moveTo>
                  <a:pt x="0" y="0"/>
                </a:moveTo>
                <a:lnTo>
                  <a:pt x="4783235" y="0"/>
                </a:lnTo>
                <a:lnTo>
                  <a:pt x="4783235" y="2397596"/>
                </a:lnTo>
                <a:lnTo>
                  <a:pt x="0" y="239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4004508" y="1513964"/>
            <a:ext cx="4783235" cy="2397596"/>
          </a:xfrm>
          <a:custGeom>
            <a:avLst/>
            <a:gdLst/>
            <a:ahLst/>
            <a:cxnLst/>
            <a:rect r="r" b="b" t="t" l="l"/>
            <a:pathLst>
              <a:path h="2397596" w="4783235">
                <a:moveTo>
                  <a:pt x="0" y="2397597"/>
                </a:moveTo>
                <a:lnTo>
                  <a:pt x="4783235" y="2397597"/>
                </a:lnTo>
                <a:lnTo>
                  <a:pt x="4783235" y="0"/>
                </a:lnTo>
                <a:lnTo>
                  <a:pt x="0" y="0"/>
                </a:lnTo>
                <a:lnTo>
                  <a:pt x="0" y="239759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481" y="162726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6466" y="4811762"/>
            <a:ext cx="5806942" cy="5286667"/>
          </a:xfrm>
          <a:custGeom>
            <a:avLst/>
            <a:gdLst/>
            <a:ahLst/>
            <a:cxnLst/>
            <a:rect r="r" b="b" t="t" l="l"/>
            <a:pathLst>
              <a:path h="5286667" w="5806942">
                <a:moveTo>
                  <a:pt x="0" y="0"/>
                </a:moveTo>
                <a:lnTo>
                  <a:pt x="5806942" y="0"/>
                </a:lnTo>
                <a:lnTo>
                  <a:pt x="5806942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5790" y="6532362"/>
            <a:ext cx="4841171" cy="365130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73269" y="3877338"/>
            <a:ext cx="9141462" cy="229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Now, let us show you the last part of our project-</a:t>
            </a:r>
          </a:p>
          <a:p>
            <a:pPr algn="ctr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3D Digital Twin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3199" y="2215656"/>
            <a:ext cx="8401601" cy="1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3D MODEL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972084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8" y="0"/>
                </a:lnTo>
                <a:lnTo>
                  <a:pt x="11301258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96502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86438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770609" y="1226174"/>
            <a:ext cx="2924227" cy="2924227"/>
          </a:xfrm>
          <a:custGeom>
            <a:avLst/>
            <a:gdLst/>
            <a:ahLst/>
            <a:cxnLst/>
            <a:rect r="r" b="b" t="t" l="l"/>
            <a:pathLst>
              <a:path h="2924227" w="2924227">
                <a:moveTo>
                  <a:pt x="0" y="0"/>
                </a:moveTo>
                <a:lnTo>
                  <a:pt x="2924227" y="0"/>
                </a:lnTo>
                <a:lnTo>
                  <a:pt x="2924227" y="2924226"/>
                </a:lnTo>
                <a:lnTo>
                  <a:pt x="0" y="2924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8146" y="4600297"/>
            <a:ext cx="1901131" cy="1901131"/>
          </a:xfrm>
          <a:custGeom>
            <a:avLst/>
            <a:gdLst/>
            <a:ahLst/>
            <a:cxnLst/>
            <a:rect r="r" b="b" t="t" l="l"/>
            <a:pathLst>
              <a:path h="1901131" w="1901131">
                <a:moveTo>
                  <a:pt x="0" y="0"/>
                </a:moveTo>
                <a:lnTo>
                  <a:pt x="1901132" y="0"/>
                </a:lnTo>
                <a:lnTo>
                  <a:pt x="1901132" y="1901131"/>
                </a:lnTo>
                <a:lnTo>
                  <a:pt x="0" y="1901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1640" y="6023296"/>
            <a:ext cx="2169003" cy="2162225"/>
          </a:xfrm>
          <a:custGeom>
            <a:avLst/>
            <a:gdLst/>
            <a:ahLst/>
            <a:cxnLst/>
            <a:rect r="r" b="b" t="t" l="l"/>
            <a:pathLst>
              <a:path h="2162225" w="2169003">
                <a:moveTo>
                  <a:pt x="0" y="0"/>
                </a:moveTo>
                <a:lnTo>
                  <a:pt x="2169002" y="0"/>
                </a:lnTo>
                <a:lnTo>
                  <a:pt x="2169002" y="2162225"/>
                </a:lnTo>
                <a:lnTo>
                  <a:pt x="0" y="216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656648">
            <a:off x="14147846" y="4178671"/>
            <a:ext cx="1396590" cy="1929657"/>
          </a:xfrm>
          <a:custGeom>
            <a:avLst/>
            <a:gdLst/>
            <a:ahLst/>
            <a:cxnLst/>
            <a:rect r="r" b="b" t="t" l="l"/>
            <a:pathLst>
              <a:path h="1929657" w="1396590">
                <a:moveTo>
                  <a:pt x="0" y="1929658"/>
                </a:moveTo>
                <a:lnTo>
                  <a:pt x="1396590" y="1929658"/>
                </a:lnTo>
                <a:lnTo>
                  <a:pt x="1396590" y="0"/>
                </a:lnTo>
                <a:lnTo>
                  <a:pt x="0" y="0"/>
                </a:lnTo>
                <a:lnTo>
                  <a:pt x="0" y="19296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18218" y="1085526"/>
            <a:ext cx="3968015" cy="1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DEMO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5467285">
            <a:off x="10298027" y="2632680"/>
            <a:ext cx="1396590" cy="1929657"/>
          </a:xfrm>
          <a:custGeom>
            <a:avLst/>
            <a:gdLst/>
            <a:ahLst/>
            <a:cxnLst/>
            <a:rect r="r" b="b" t="t" l="l"/>
            <a:pathLst>
              <a:path h="1929657" w="1396590">
                <a:moveTo>
                  <a:pt x="1396590" y="0"/>
                </a:moveTo>
                <a:lnTo>
                  <a:pt x="0" y="0"/>
                </a:lnTo>
                <a:lnTo>
                  <a:pt x="0" y="1929657"/>
                </a:lnTo>
                <a:lnTo>
                  <a:pt x="1396590" y="1929657"/>
                </a:lnTo>
                <a:lnTo>
                  <a:pt x="13965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1090067">
            <a:off x="12755860" y="4320030"/>
            <a:ext cx="1396590" cy="1929657"/>
          </a:xfrm>
          <a:custGeom>
            <a:avLst/>
            <a:gdLst/>
            <a:ahLst/>
            <a:cxnLst/>
            <a:rect r="r" b="b" t="t" l="l"/>
            <a:pathLst>
              <a:path h="1929657" w="1396590">
                <a:moveTo>
                  <a:pt x="0" y="1929657"/>
                </a:moveTo>
                <a:lnTo>
                  <a:pt x="1396589" y="1929657"/>
                </a:lnTo>
                <a:lnTo>
                  <a:pt x="1396589" y="0"/>
                </a:lnTo>
                <a:lnTo>
                  <a:pt x="0" y="0"/>
                </a:lnTo>
                <a:lnTo>
                  <a:pt x="0" y="192965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98678">
            <a:off x="10550811" y="3729517"/>
            <a:ext cx="1396590" cy="1929657"/>
          </a:xfrm>
          <a:custGeom>
            <a:avLst/>
            <a:gdLst/>
            <a:ahLst/>
            <a:cxnLst/>
            <a:rect r="r" b="b" t="t" l="l"/>
            <a:pathLst>
              <a:path h="1929657" w="1396590">
                <a:moveTo>
                  <a:pt x="1396589" y="0"/>
                </a:moveTo>
                <a:lnTo>
                  <a:pt x="0" y="0"/>
                </a:lnTo>
                <a:lnTo>
                  <a:pt x="0" y="1929658"/>
                </a:lnTo>
                <a:lnTo>
                  <a:pt x="1396589" y="1929658"/>
                </a:lnTo>
                <a:lnTo>
                  <a:pt x="13965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60595" y="6460676"/>
            <a:ext cx="4463652" cy="4649638"/>
          </a:xfrm>
          <a:custGeom>
            <a:avLst/>
            <a:gdLst/>
            <a:ahLst/>
            <a:cxnLst/>
            <a:rect r="r" b="b" t="t" l="l"/>
            <a:pathLst>
              <a:path h="4649638" w="4463652">
                <a:moveTo>
                  <a:pt x="0" y="0"/>
                </a:moveTo>
                <a:lnTo>
                  <a:pt x="4463652" y="0"/>
                </a:lnTo>
                <a:lnTo>
                  <a:pt x="4463652" y="4649638"/>
                </a:lnTo>
                <a:lnTo>
                  <a:pt x="0" y="464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11601" y="4208648"/>
            <a:ext cx="4222314" cy="4275761"/>
          </a:xfrm>
          <a:custGeom>
            <a:avLst/>
            <a:gdLst/>
            <a:ahLst/>
            <a:cxnLst/>
            <a:rect r="r" b="b" t="t" l="l"/>
            <a:pathLst>
              <a:path h="4275761" w="4222314">
                <a:moveTo>
                  <a:pt x="0" y="0"/>
                </a:moveTo>
                <a:lnTo>
                  <a:pt x="4222314" y="0"/>
                </a:lnTo>
                <a:lnTo>
                  <a:pt x="4222314" y="4275760"/>
                </a:lnTo>
                <a:lnTo>
                  <a:pt x="0" y="427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72551" y="785553"/>
            <a:ext cx="4058221" cy="4114800"/>
          </a:xfrm>
          <a:custGeom>
            <a:avLst/>
            <a:gdLst/>
            <a:ahLst/>
            <a:cxnLst/>
            <a:rect r="r" b="b" t="t" l="l"/>
            <a:pathLst>
              <a:path h="4114800" w="4058221">
                <a:moveTo>
                  <a:pt x="0" y="0"/>
                </a:moveTo>
                <a:lnTo>
                  <a:pt x="4058222" y="0"/>
                </a:lnTo>
                <a:lnTo>
                  <a:pt x="40582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2266" y="-2658236"/>
            <a:ext cx="2834068" cy="4114800"/>
          </a:xfrm>
          <a:custGeom>
            <a:avLst/>
            <a:gdLst/>
            <a:ahLst/>
            <a:cxnLst/>
            <a:rect r="r" b="b" t="t" l="l"/>
            <a:pathLst>
              <a:path h="4114800" w="2834068">
                <a:moveTo>
                  <a:pt x="0" y="0"/>
                </a:moveTo>
                <a:lnTo>
                  <a:pt x="2834068" y="0"/>
                </a:lnTo>
                <a:lnTo>
                  <a:pt x="2834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017" y="1656589"/>
            <a:ext cx="7041564" cy="18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CHALLENGES</a:t>
            </a:r>
          </a:p>
          <a:p>
            <a:pPr algn="l">
              <a:lnSpc>
                <a:spcPts val="6977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WE FACED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017" y="4141973"/>
            <a:ext cx="8990578" cy="511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Sensor calibration issues (soil moisture, ultrasonic distance jumping / inconsistent values).</a:t>
            </a:r>
          </a:p>
          <a:p>
            <a:pPr algn="l">
              <a:lnSpc>
                <a:spcPts val="3144"/>
              </a:lnSpc>
            </a:pPr>
          </a:p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Pump safety logic, requiring an automatic timer to avoid overwatering.</a:t>
            </a:r>
          </a:p>
          <a:p>
            <a:pPr algn="l">
              <a:lnSpc>
                <a:spcPts val="3144"/>
              </a:lnSpc>
            </a:pPr>
          </a:p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3D digital twin syncing — ensuring Unity received the exact same values without noticeable delay.</a:t>
            </a:r>
          </a:p>
          <a:p>
            <a:pPr algn="l">
              <a:lnSpc>
                <a:spcPts val="3144"/>
              </a:lnSpc>
            </a:pPr>
          </a:p>
          <a:p>
            <a:pPr algn="l" marL="424354" indent="-212177" lvl="1">
              <a:lnSpc>
                <a:spcPts val="3144"/>
              </a:lnSpc>
              <a:buFont typeface="Arial"/>
              <a:buChar char="•"/>
            </a:pPr>
            <a:r>
              <a:rPr lang="en-US" sz="1965" spc="-55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Zero experience with Unity and 3D modelling, meaning we had to learn everything from scratch while building the digital twin.</a:t>
            </a:r>
          </a:p>
          <a:p>
            <a:pPr algn="l">
              <a:lnSpc>
                <a:spcPts val="3144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2645" y="1161052"/>
            <a:ext cx="1657002" cy="1708249"/>
          </a:xfrm>
          <a:custGeom>
            <a:avLst/>
            <a:gdLst/>
            <a:ahLst/>
            <a:cxnLst/>
            <a:rect r="r" b="b" t="t" l="l"/>
            <a:pathLst>
              <a:path h="1708249" w="1657002">
                <a:moveTo>
                  <a:pt x="0" y="0"/>
                </a:moveTo>
                <a:lnTo>
                  <a:pt x="1657002" y="0"/>
                </a:lnTo>
                <a:lnTo>
                  <a:pt x="1657002" y="1708249"/>
                </a:lnTo>
                <a:lnTo>
                  <a:pt x="0" y="17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332645" y="5208094"/>
            <a:ext cx="1657002" cy="1708249"/>
          </a:xfrm>
          <a:custGeom>
            <a:avLst/>
            <a:gdLst/>
            <a:ahLst/>
            <a:cxnLst/>
            <a:rect r="r" b="b" t="t" l="l"/>
            <a:pathLst>
              <a:path h="1708249" w="1657002">
                <a:moveTo>
                  <a:pt x="0" y="0"/>
                </a:moveTo>
                <a:lnTo>
                  <a:pt x="1657002" y="0"/>
                </a:lnTo>
                <a:lnTo>
                  <a:pt x="1657002" y="1708249"/>
                </a:lnTo>
                <a:lnTo>
                  <a:pt x="0" y="17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332" y="5209813"/>
            <a:ext cx="1545878" cy="1593689"/>
          </a:xfrm>
          <a:custGeom>
            <a:avLst/>
            <a:gdLst/>
            <a:ahLst/>
            <a:cxnLst/>
            <a:rect r="r" b="b" t="t" l="l"/>
            <a:pathLst>
              <a:path h="1593689" w="1545878">
                <a:moveTo>
                  <a:pt x="0" y="0"/>
                </a:moveTo>
                <a:lnTo>
                  <a:pt x="1545878" y="0"/>
                </a:lnTo>
                <a:lnTo>
                  <a:pt x="1545878" y="1593688"/>
                </a:lnTo>
                <a:lnTo>
                  <a:pt x="0" y="159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69056">
            <a:off x="11242289" y="3207971"/>
            <a:ext cx="1657002" cy="1708249"/>
          </a:xfrm>
          <a:custGeom>
            <a:avLst/>
            <a:gdLst/>
            <a:ahLst/>
            <a:cxnLst/>
            <a:rect r="r" b="b" t="t" l="l"/>
            <a:pathLst>
              <a:path h="1708249" w="1657002">
                <a:moveTo>
                  <a:pt x="0" y="0"/>
                </a:moveTo>
                <a:lnTo>
                  <a:pt x="1657002" y="0"/>
                </a:lnTo>
                <a:lnTo>
                  <a:pt x="1657002" y="1708249"/>
                </a:lnTo>
                <a:lnTo>
                  <a:pt x="0" y="17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94217">
            <a:off x="13257089" y="1169686"/>
            <a:ext cx="1657002" cy="1708249"/>
          </a:xfrm>
          <a:custGeom>
            <a:avLst/>
            <a:gdLst/>
            <a:ahLst/>
            <a:cxnLst/>
            <a:rect r="r" b="b" t="t" l="l"/>
            <a:pathLst>
              <a:path h="1708249" w="1657002">
                <a:moveTo>
                  <a:pt x="0" y="0"/>
                </a:moveTo>
                <a:lnTo>
                  <a:pt x="1657001" y="0"/>
                </a:lnTo>
                <a:lnTo>
                  <a:pt x="1657001" y="1708249"/>
                </a:lnTo>
                <a:lnTo>
                  <a:pt x="0" y="17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94217">
            <a:off x="13440136" y="7165180"/>
            <a:ext cx="1657002" cy="1708249"/>
          </a:xfrm>
          <a:custGeom>
            <a:avLst/>
            <a:gdLst/>
            <a:ahLst/>
            <a:cxnLst/>
            <a:rect r="r" b="b" t="t" l="l"/>
            <a:pathLst>
              <a:path h="1708249" w="1657002">
                <a:moveTo>
                  <a:pt x="0" y="0"/>
                </a:moveTo>
                <a:lnTo>
                  <a:pt x="1657002" y="0"/>
                </a:lnTo>
                <a:lnTo>
                  <a:pt x="1657002" y="1708249"/>
                </a:lnTo>
                <a:lnTo>
                  <a:pt x="0" y="17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9466" y="1551888"/>
            <a:ext cx="8251230" cy="12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191" spc="-61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Because our project had limited time and scope, we focused on building a solid working prototype.</a:t>
            </a:r>
          </a:p>
          <a:p>
            <a:pPr algn="l">
              <a:lnSpc>
                <a:spcPts val="3507"/>
              </a:lnSpc>
            </a:pPr>
            <a:r>
              <a:rPr lang="en-US" sz="2191" spc="-61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If extended further, we could add: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225430" y="3263204"/>
            <a:ext cx="1542587" cy="1597784"/>
          </a:xfrm>
          <a:custGeom>
            <a:avLst/>
            <a:gdLst/>
            <a:ahLst/>
            <a:cxnLst/>
            <a:rect r="r" b="b" t="t" l="l"/>
            <a:pathLst>
              <a:path h="1597784" w="1542587">
                <a:moveTo>
                  <a:pt x="0" y="0"/>
                </a:moveTo>
                <a:lnTo>
                  <a:pt x="1542587" y="0"/>
                </a:lnTo>
                <a:lnTo>
                  <a:pt x="1542587" y="1597783"/>
                </a:lnTo>
                <a:lnTo>
                  <a:pt x="0" y="159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684639">
            <a:off x="9447060" y="7250480"/>
            <a:ext cx="1542587" cy="1597784"/>
          </a:xfrm>
          <a:custGeom>
            <a:avLst/>
            <a:gdLst/>
            <a:ahLst/>
            <a:cxnLst/>
            <a:rect r="r" b="b" t="t" l="l"/>
            <a:pathLst>
              <a:path h="1597784" w="1542587">
                <a:moveTo>
                  <a:pt x="0" y="0"/>
                </a:moveTo>
                <a:lnTo>
                  <a:pt x="1542587" y="0"/>
                </a:lnTo>
                <a:lnTo>
                  <a:pt x="1542587" y="1597783"/>
                </a:lnTo>
                <a:lnTo>
                  <a:pt x="0" y="15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888414">
            <a:off x="14295006" y="-798892"/>
            <a:ext cx="1542587" cy="1597784"/>
          </a:xfrm>
          <a:custGeom>
            <a:avLst/>
            <a:gdLst/>
            <a:ahLst/>
            <a:cxnLst/>
            <a:rect r="r" b="b" t="t" l="l"/>
            <a:pathLst>
              <a:path h="1597784" w="1542587">
                <a:moveTo>
                  <a:pt x="0" y="0"/>
                </a:moveTo>
                <a:lnTo>
                  <a:pt x="1542587" y="0"/>
                </a:lnTo>
                <a:lnTo>
                  <a:pt x="1542587" y="1597784"/>
                </a:lnTo>
                <a:lnTo>
                  <a:pt x="0" y="1597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1434004" y="5189437"/>
            <a:ext cx="1451959" cy="1776170"/>
          </a:xfrm>
          <a:custGeom>
            <a:avLst/>
            <a:gdLst/>
            <a:ahLst/>
            <a:cxnLst/>
            <a:rect r="r" b="b" t="t" l="l"/>
            <a:pathLst>
              <a:path h="1776170" w="1451959">
                <a:moveTo>
                  <a:pt x="0" y="0"/>
                </a:moveTo>
                <a:lnTo>
                  <a:pt x="1451959" y="0"/>
                </a:lnTo>
                <a:lnTo>
                  <a:pt x="1451959" y="1776170"/>
                </a:lnTo>
                <a:lnTo>
                  <a:pt x="0" y="1776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810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54035" y="1196143"/>
            <a:ext cx="1587349" cy="1655335"/>
          </a:xfrm>
          <a:custGeom>
            <a:avLst/>
            <a:gdLst/>
            <a:ahLst/>
            <a:cxnLst/>
            <a:rect r="r" b="b" t="t" l="l"/>
            <a:pathLst>
              <a:path h="1655335" w="1587349">
                <a:moveTo>
                  <a:pt x="0" y="0"/>
                </a:moveTo>
                <a:lnTo>
                  <a:pt x="1587349" y="0"/>
                </a:lnTo>
                <a:lnTo>
                  <a:pt x="1587349" y="1655335"/>
                </a:lnTo>
                <a:lnTo>
                  <a:pt x="0" y="1655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6156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00773">
            <a:off x="13402331" y="9459332"/>
            <a:ext cx="1587349" cy="1655335"/>
          </a:xfrm>
          <a:custGeom>
            <a:avLst/>
            <a:gdLst/>
            <a:ahLst/>
            <a:cxnLst/>
            <a:rect r="r" b="b" t="t" l="l"/>
            <a:pathLst>
              <a:path h="1655335" w="1587349">
                <a:moveTo>
                  <a:pt x="0" y="0"/>
                </a:moveTo>
                <a:lnTo>
                  <a:pt x="1587349" y="0"/>
                </a:lnTo>
                <a:lnTo>
                  <a:pt x="1587349" y="1655336"/>
                </a:lnTo>
                <a:lnTo>
                  <a:pt x="0" y="16553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6156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89427" y="5351543"/>
            <a:ext cx="1392325" cy="1451959"/>
          </a:xfrm>
          <a:custGeom>
            <a:avLst/>
            <a:gdLst/>
            <a:ahLst/>
            <a:cxnLst/>
            <a:rect r="r" b="b" t="t" l="l"/>
            <a:pathLst>
              <a:path h="1451959" w="1392325">
                <a:moveTo>
                  <a:pt x="0" y="0"/>
                </a:moveTo>
                <a:lnTo>
                  <a:pt x="1392325" y="0"/>
                </a:lnTo>
                <a:lnTo>
                  <a:pt x="1392325" y="1451958"/>
                </a:lnTo>
                <a:lnTo>
                  <a:pt x="0" y="1451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61565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77374">
            <a:off x="15304639" y="3259822"/>
            <a:ext cx="1493964" cy="1557950"/>
          </a:xfrm>
          <a:custGeom>
            <a:avLst/>
            <a:gdLst/>
            <a:ahLst/>
            <a:cxnLst/>
            <a:rect r="r" b="b" t="t" l="l"/>
            <a:pathLst>
              <a:path h="1557950" w="1493964">
                <a:moveTo>
                  <a:pt x="0" y="0"/>
                </a:moveTo>
                <a:lnTo>
                  <a:pt x="1493964" y="0"/>
                </a:lnTo>
                <a:lnTo>
                  <a:pt x="1493964" y="1557950"/>
                </a:lnTo>
                <a:lnTo>
                  <a:pt x="0" y="15579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1565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333493">
            <a:off x="9343106" y="3379991"/>
            <a:ext cx="1534136" cy="1525665"/>
          </a:xfrm>
          <a:custGeom>
            <a:avLst/>
            <a:gdLst/>
            <a:ahLst/>
            <a:cxnLst/>
            <a:rect r="r" b="b" t="t" l="l"/>
            <a:pathLst>
              <a:path h="1525665" w="1534136">
                <a:moveTo>
                  <a:pt x="0" y="0"/>
                </a:moveTo>
                <a:lnTo>
                  <a:pt x="1534136" y="0"/>
                </a:lnTo>
                <a:lnTo>
                  <a:pt x="1534136" y="1525665"/>
                </a:lnTo>
                <a:lnTo>
                  <a:pt x="0" y="15256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7737" t="0" r="-44932" b="-557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5223439" y="1240695"/>
            <a:ext cx="1701663" cy="1610784"/>
          </a:xfrm>
          <a:custGeom>
            <a:avLst/>
            <a:gdLst/>
            <a:ahLst/>
            <a:cxnLst/>
            <a:rect r="r" b="b" t="t" l="l"/>
            <a:pathLst>
              <a:path h="1610784" w="1701663">
                <a:moveTo>
                  <a:pt x="0" y="0"/>
                </a:moveTo>
                <a:lnTo>
                  <a:pt x="1701663" y="0"/>
                </a:lnTo>
                <a:lnTo>
                  <a:pt x="1701663" y="1610783"/>
                </a:lnTo>
                <a:lnTo>
                  <a:pt x="0" y="16107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6305" t="0" r="-3034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431038" y="7164918"/>
            <a:ext cx="1658278" cy="1569716"/>
          </a:xfrm>
          <a:custGeom>
            <a:avLst/>
            <a:gdLst/>
            <a:ahLst/>
            <a:cxnLst/>
            <a:rect r="r" b="b" t="t" l="l"/>
            <a:pathLst>
              <a:path h="1569716" w="1658278">
                <a:moveTo>
                  <a:pt x="0" y="0"/>
                </a:moveTo>
                <a:lnTo>
                  <a:pt x="1658278" y="0"/>
                </a:lnTo>
                <a:lnTo>
                  <a:pt x="1658278" y="1569716"/>
                </a:lnTo>
                <a:lnTo>
                  <a:pt x="0" y="15697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6305" t="0" r="-3034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77374">
            <a:off x="11484348" y="7191334"/>
            <a:ext cx="1493964" cy="1557950"/>
          </a:xfrm>
          <a:custGeom>
            <a:avLst/>
            <a:gdLst/>
            <a:ahLst/>
            <a:cxnLst/>
            <a:rect r="r" b="b" t="t" l="l"/>
            <a:pathLst>
              <a:path h="1557950" w="1493964">
                <a:moveTo>
                  <a:pt x="0" y="0"/>
                </a:moveTo>
                <a:lnTo>
                  <a:pt x="1493964" y="0"/>
                </a:lnTo>
                <a:lnTo>
                  <a:pt x="1493964" y="1557951"/>
                </a:lnTo>
                <a:lnTo>
                  <a:pt x="0" y="15579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1565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9461" y="3686559"/>
            <a:ext cx="8251230" cy="626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Real grow-light integration instead of a small demo LED.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More sensors and camera-based plant health monitoring.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AI-based predictions for watering and temperature control.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Full historical analytics (daily, weekly, monthly insights + downloadable reports).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Voice assistant integration (Google/Alexa).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Stronger automation using custom rules or ML models.</a:t>
            </a:r>
          </a:p>
          <a:p>
            <a:pPr algn="l" marL="451638" indent="-225819" lvl="1">
              <a:lnSpc>
                <a:spcPts val="3347"/>
              </a:lnSpc>
              <a:buFont typeface="Arial"/>
              <a:buChar char="•"/>
            </a:pPr>
            <a:r>
              <a:rPr lang="en-US" sz="2091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And many more..</a:t>
            </a:r>
          </a:p>
          <a:p>
            <a:pPr algn="l">
              <a:lnSpc>
                <a:spcPts val="3347"/>
              </a:lnSpc>
            </a:pPr>
          </a:p>
          <a:p>
            <a:pPr algn="l">
              <a:lnSpc>
                <a:spcPts val="3347"/>
              </a:lnSpc>
            </a:pPr>
          </a:p>
          <a:p>
            <a:pPr algn="l">
              <a:lnSpc>
                <a:spcPts val="3347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38604">
            <a:off x="4657186" y="5390431"/>
            <a:ext cx="3693641" cy="2516293"/>
          </a:xfrm>
          <a:custGeom>
            <a:avLst/>
            <a:gdLst/>
            <a:ahLst/>
            <a:cxnLst/>
            <a:rect r="r" b="b" t="t" l="l"/>
            <a:pathLst>
              <a:path h="2516293" w="3693641">
                <a:moveTo>
                  <a:pt x="0" y="0"/>
                </a:moveTo>
                <a:lnTo>
                  <a:pt x="3693640" y="0"/>
                </a:lnTo>
                <a:lnTo>
                  <a:pt x="3693640" y="2516292"/>
                </a:lnTo>
                <a:lnTo>
                  <a:pt x="0" y="251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3458" y="3800202"/>
            <a:ext cx="2828212" cy="2942223"/>
          </a:xfrm>
          <a:custGeom>
            <a:avLst/>
            <a:gdLst/>
            <a:ahLst/>
            <a:cxnLst/>
            <a:rect r="r" b="b" t="t" l="l"/>
            <a:pathLst>
              <a:path h="2942223" w="2828212">
                <a:moveTo>
                  <a:pt x="0" y="0"/>
                </a:moveTo>
                <a:lnTo>
                  <a:pt x="2828212" y="0"/>
                </a:lnTo>
                <a:lnTo>
                  <a:pt x="2828212" y="2942223"/>
                </a:lnTo>
                <a:lnTo>
                  <a:pt x="0" y="2942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6104" y="1356871"/>
            <a:ext cx="5686259" cy="1833819"/>
          </a:xfrm>
          <a:custGeom>
            <a:avLst/>
            <a:gdLst/>
            <a:ahLst/>
            <a:cxnLst/>
            <a:rect r="r" b="b" t="t" l="l"/>
            <a:pathLst>
              <a:path h="1833819" w="5686259">
                <a:moveTo>
                  <a:pt x="0" y="0"/>
                </a:moveTo>
                <a:lnTo>
                  <a:pt x="5686259" y="0"/>
                </a:lnTo>
                <a:lnTo>
                  <a:pt x="5686259" y="1833819"/>
                </a:lnTo>
                <a:lnTo>
                  <a:pt x="0" y="1833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961824">
            <a:off x="4279314" y="-466902"/>
            <a:ext cx="6394087" cy="1686440"/>
          </a:xfrm>
          <a:custGeom>
            <a:avLst/>
            <a:gdLst/>
            <a:ahLst/>
            <a:cxnLst/>
            <a:rect r="r" b="b" t="t" l="l"/>
            <a:pathLst>
              <a:path h="1686440" w="6394087">
                <a:moveTo>
                  <a:pt x="0" y="0"/>
                </a:moveTo>
                <a:lnTo>
                  <a:pt x="6394087" y="0"/>
                </a:lnTo>
                <a:lnTo>
                  <a:pt x="6394087" y="1686440"/>
                </a:lnTo>
                <a:lnTo>
                  <a:pt x="0" y="168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35691">
            <a:off x="3306963" y="10205925"/>
            <a:ext cx="6394087" cy="1686440"/>
          </a:xfrm>
          <a:custGeom>
            <a:avLst/>
            <a:gdLst/>
            <a:ahLst/>
            <a:cxnLst/>
            <a:rect r="r" b="b" t="t" l="l"/>
            <a:pathLst>
              <a:path h="1686440" w="6394087">
                <a:moveTo>
                  <a:pt x="0" y="0"/>
                </a:moveTo>
                <a:lnTo>
                  <a:pt x="6394086" y="0"/>
                </a:lnTo>
                <a:lnTo>
                  <a:pt x="6394086" y="1686440"/>
                </a:lnTo>
                <a:lnTo>
                  <a:pt x="0" y="168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98130" y="-428313"/>
            <a:ext cx="2208467" cy="1915845"/>
          </a:xfrm>
          <a:custGeom>
            <a:avLst/>
            <a:gdLst/>
            <a:ahLst/>
            <a:cxnLst/>
            <a:rect r="r" b="b" t="t" l="l"/>
            <a:pathLst>
              <a:path h="1915845" w="2208467">
                <a:moveTo>
                  <a:pt x="0" y="0"/>
                </a:moveTo>
                <a:lnTo>
                  <a:pt x="2208466" y="0"/>
                </a:lnTo>
                <a:lnTo>
                  <a:pt x="2208466" y="1915845"/>
                </a:lnTo>
                <a:lnTo>
                  <a:pt x="0" y="1915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218" y="646531"/>
            <a:ext cx="2204922" cy="3254498"/>
          </a:xfrm>
          <a:custGeom>
            <a:avLst/>
            <a:gdLst/>
            <a:ahLst/>
            <a:cxnLst/>
            <a:rect r="r" b="b" t="t" l="l"/>
            <a:pathLst>
              <a:path h="3254498" w="2204922">
                <a:moveTo>
                  <a:pt x="0" y="0"/>
                </a:moveTo>
                <a:lnTo>
                  <a:pt x="2204923" y="0"/>
                </a:lnTo>
                <a:lnTo>
                  <a:pt x="2204923" y="3254498"/>
                </a:lnTo>
                <a:lnTo>
                  <a:pt x="0" y="3254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47107" y="4125512"/>
            <a:ext cx="3224386" cy="4242614"/>
          </a:xfrm>
          <a:custGeom>
            <a:avLst/>
            <a:gdLst/>
            <a:ahLst/>
            <a:cxnLst/>
            <a:rect r="r" b="b" t="t" l="l"/>
            <a:pathLst>
              <a:path h="4242614" w="3224386">
                <a:moveTo>
                  <a:pt x="0" y="0"/>
                </a:moveTo>
                <a:lnTo>
                  <a:pt x="3224386" y="0"/>
                </a:lnTo>
                <a:lnTo>
                  <a:pt x="3224386" y="4242614"/>
                </a:lnTo>
                <a:lnTo>
                  <a:pt x="0" y="4242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00000">
            <a:off x="15435635" y="761144"/>
            <a:ext cx="2042953" cy="3095383"/>
          </a:xfrm>
          <a:custGeom>
            <a:avLst/>
            <a:gdLst/>
            <a:ahLst/>
            <a:cxnLst/>
            <a:rect r="r" b="b" t="t" l="l"/>
            <a:pathLst>
              <a:path h="3095383" w="2042953">
                <a:moveTo>
                  <a:pt x="0" y="0"/>
                </a:moveTo>
                <a:lnTo>
                  <a:pt x="2042953" y="0"/>
                </a:lnTo>
                <a:lnTo>
                  <a:pt x="2042953" y="3095383"/>
                </a:lnTo>
                <a:lnTo>
                  <a:pt x="0" y="30953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998" y="4615737"/>
            <a:ext cx="3419364" cy="3752389"/>
          </a:xfrm>
          <a:custGeom>
            <a:avLst/>
            <a:gdLst/>
            <a:ahLst/>
            <a:cxnLst/>
            <a:rect r="r" b="b" t="t" l="l"/>
            <a:pathLst>
              <a:path h="3752389" w="3419364">
                <a:moveTo>
                  <a:pt x="0" y="0"/>
                </a:moveTo>
                <a:lnTo>
                  <a:pt x="3419364" y="0"/>
                </a:lnTo>
                <a:lnTo>
                  <a:pt x="3419364" y="3752389"/>
                </a:lnTo>
                <a:lnTo>
                  <a:pt x="0" y="3752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101151">
            <a:off x="9337044" y="7700547"/>
            <a:ext cx="3775926" cy="4242614"/>
          </a:xfrm>
          <a:custGeom>
            <a:avLst/>
            <a:gdLst/>
            <a:ahLst/>
            <a:cxnLst/>
            <a:rect r="r" b="b" t="t" l="l"/>
            <a:pathLst>
              <a:path h="4242614" w="3775926">
                <a:moveTo>
                  <a:pt x="0" y="0"/>
                </a:moveTo>
                <a:lnTo>
                  <a:pt x="3775926" y="0"/>
                </a:lnTo>
                <a:lnTo>
                  <a:pt x="3775926" y="4242614"/>
                </a:lnTo>
                <a:lnTo>
                  <a:pt x="0" y="42426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763084" y="1007261"/>
            <a:ext cx="2585082" cy="4264052"/>
          </a:xfrm>
          <a:custGeom>
            <a:avLst/>
            <a:gdLst/>
            <a:ahLst/>
            <a:cxnLst/>
            <a:rect r="r" b="b" t="t" l="l"/>
            <a:pathLst>
              <a:path h="4264052" w="2585082">
                <a:moveTo>
                  <a:pt x="0" y="0"/>
                </a:moveTo>
                <a:lnTo>
                  <a:pt x="2585082" y="0"/>
                </a:lnTo>
                <a:lnTo>
                  <a:pt x="2585082" y="4264053"/>
                </a:lnTo>
                <a:lnTo>
                  <a:pt x="0" y="4264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962">
            <a:off x="3378364" y="3920568"/>
            <a:ext cx="11554870" cy="1538430"/>
          </a:xfrm>
          <a:custGeom>
            <a:avLst/>
            <a:gdLst/>
            <a:ahLst/>
            <a:cxnLst/>
            <a:rect r="r" b="b" t="t" l="l"/>
            <a:pathLst>
              <a:path h="1538430" w="11554870">
                <a:moveTo>
                  <a:pt x="0" y="0"/>
                </a:moveTo>
                <a:lnTo>
                  <a:pt x="11554870" y="0"/>
                </a:lnTo>
                <a:lnTo>
                  <a:pt x="11554870" y="1538431"/>
                </a:lnTo>
                <a:lnTo>
                  <a:pt x="0" y="15384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4885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5637" y="3803454"/>
            <a:ext cx="8716726" cy="1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4344774">
            <a:off x="17583111" y="-1575385"/>
            <a:ext cx="4506400" cy="12860120"/>
          </a:xfrm>
          <a:custGeom>
            <a:avLst/>
            <a:gdLst/>
            <a:ahLst/>
            <a:cxnLst/>
            <a:rect r="r" b="b" t="t" l="l"/>
            <a:pathLst>
              <a:path h="12860120" w="4506400">
                <a:moveTo>
                  <a:pt x="0" y="12860120"/>
                </a:moveTo>
                <a:lnTo>
                  <a:pt x="4506400" y="12860120"/>
                </a:lnTo>
                <a:lnTo>
                  <a:pt x="4506400" y="0"/>
                </a:lnTo>
                <a:lnTo>
                  <a:pt x="0" y="0"/>
                </a:lnTo>
                <a:lnTo>
                  <a:pt x="0" y="128601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10965">
            <a:off x="-1258354" y="-5855688"/>
            <a:ext cx="4574108" cy="11447195"/>
          </a:xfrm>
          <a:custGeom>
            <a:avLst/>
            <a:gdLst/>
            <a:ahLst/>
            <a:cxnLst/>
            <a:rect r="r" b="b" t="t" l="l"/>
            <a:pathLst>
              <a:path h="11447195" w="4574108">
                <a:moveTo>
                  <a:pt x="0" y="0"/>
                </a:moveTo>
                <a:lnTo>
                  <a:pt x="4574108" y="0"/>
                </a:lnTo>
                <a:lnTo>
                  <a:pt x="4574108" y="11447195"/>
                </a:lnTo>
                <a:lnTo>
                  <a:pt x="0" y="11447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2654" y="5718908"/>
            <a:ext cx="880667" cy="613727"/>
          </a:xfrm>
          <a:custGeom>
            <a:avLst/>
            <a:gdLst/>
            <a:ahLst/>
            <a:cxnLst/>
            <a:rect r="r" b="b" t="t" l="l"/>
            <a:pathLst>
              <a:path h="613727" w="880667">
                <a:moveTo>
                  <a:pt x="0" y="0"/>
                </a:moveTo>
                <a:lnTo>
                  <a:pt x="880667" y="0"/>
                </a:lnTo>
                <a:lnTo>
                  <a:pt x="880667" y="613727"/>
                </a:lnTo>
                <a:lnTo>
                  <a:pt x="0" y="613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735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2873">
            <a:off x="9102760" y="5275745"/>
            <a:ext cx="880667" cy="469395"/>
          </a:xfrm>
          <a:custGeom>
            <a:avLst/>
            <a:gdLst/>
            <a:ahLst/>
            <a:cxnLst/>
            <a:rect r="r" b="b" t="t" l="l"/>
            <a:pathLst>
              <a:path h="469395" w="880667">
                <a:moveTo>
                  <a:pt x="0" y="0"/>
                </a:moveTo>
                <a:lnTo>
                  <a:pt x="880667" y="0"/>
                </a:lnTo>
                <a:lnTo>
                  <a:pt x="880667" y="469396"/>
                </a:lnTo>
                <a:lnTo>
                  <a:pt x="0" y="469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318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625574"/>
            <a:ext cx="4174327" cy="4174327"/>
          </a:xfrm>
          <a:custGeom>
            <a:avLst/>
            <a:gdLst/>
            <a:ahLst/>
            <a:cxnLst/>
            <a:rect r="r" b="b" t="t" l="l"/>
            <a:pathLst>
              <a:path h="4174327" w="4174327">
                <a:moveTo>
                  <a:pt x="0" y="0"/>
                </a:moveTo>
                <a:lnTo>
                  <a:pt x="4174327" y="0"/>
                </a:lnTo>
                <a:lnTo>
                  <a:pt x="4174327" y="4174326"/>
                </a:lnTo>
                <a:lnTo>
                  <a:pt x="0" y="4174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25174" y="386595"/>
            <a:ext cx="2959982" cy="2959982"/>
          </a:xfrm>
          <a:custGeom>
            <a:avLst/>
            <a:gdLst/>
            <a:ahLst/>
            <a:cxnLst/>
            <a:rect r="r" b="b" t="t" l="l"/>
            <a:pathLst>
              <a:path h="2959982" w="2959982">
                <a:moveTo>
                  <a:pt x="0" y="0"/>
                </a:moveTo>
                <a:lnTo>
                  <a:pt x="2959982" y="0"/>
                </a:lnTo>
                <a:lnTo>
                  <a:pt x="2959982" y="2959982"/>
                </a:lnTo>
                <a:lnTo>
                  <a:pt x="0" y="2959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3342" y="3337052"/>
            <a:ext cx="10901316" cy="151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75" spc="-10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To make greenhouse gardening fun and accesible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99839" y="6305819"/>
            <a:ext cx="10161013" cy="235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3975" spc="-107">
                <a:solidFill>
                  <a:srgbClr val="DF472C"/>
                </a:solidFill>
                <a:latin typeface="TAN Angleton"/>
                <a:ea typeface="TAN Angleton"/>
                <a:cs typeface="TAN Angleton"/>
                <a:sym typeface="TAN Angleton"/>
              </a:rPr>
              <a:t>Build a real-time IoT greenhouse system with a 3D digital twin for monitoring and control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67213" y="1878718"/>
            <a:ext cx="6953573" cy="1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GOAL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133407" y="94446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15" t="0" r="-2464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635293" y="94446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85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7642" y="1341808"/>
            <a:ext cx="10272716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BUT FIRST, THE 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41150"/>
            <a:ext cx="4807274" cy="3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b="true" sz="1986" spc="-55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PAPER 1 (IOT + ARDUINO):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35146"/>
            <a:ext cx="8115300" cy="549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Title: IoT and Arduino Based Design of a Solar, Automated and Smart Greenhouse System (Nouadjep et al., 2022) </a:t>
            </a:r>
            <a:r>
              <a:rPr lang="en-US" sz="1986" spc="-55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3" tooltip="https://www.e3s-conferences.org/articles/e3sconf/pdf/2022/21/e3sconf_enrconf2021_01002.pdf?utm_source=chatgpt.com"/>
              </a:rPr>
              <a:t>E3S Conferences</a:t>
            </a:r>
          </a:p>
          <a:p>
            <a:pPr algn="l">
              <a:lnSpc>
                <a:spcPts val="2721"/>
              </a:lnSpc>
            </a:pP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idea: Uses Arduino, sensors, and solar power to build an automated greenhouse that optimizes water use and controls the environment.</a:t>
            </a:r>
          </a:p>
          <a:p>
            <a:pPr algn="l">
              <a:lnSpc>
                <a:spcPts val="2721"/>
              </a:lnSpc>
            </a:pP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Strengths: Focus on energy-efficient, autonomous greenhouse with microcontroller control.</a:t>
            </a:r>
          </a:p>
          <a:p>
            <a:pPr algn="l">
              <a:lnSpc>
                <a:spcPts val="2721"/>
              </a:lnSpc>
            </a:pP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 (compared to our project):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 Firebase cloud backend or modern web dashboard with charts.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 interactive 3D digital twin connecting hardware and virtual controls.</a:t>
            </a:r>
          </a:p>
          <a:p>
            <a:pPr algn="l">
              <a:lnSpc>
                <a:spcPts val="27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40975" y="3441150"/>
            <a:ext cx="4807274" cy="3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b="true" sz="1986" spc="-55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PAPER 2 (DIGITAL TWIN):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0975" y="3921269"/>
            <a:ext cx="7705043" cy="583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Title: Greenhouse Industry 4.0 – Digital Twin Technology for Greenhouse Production Systems (Howard et al., 2021) </a:t>
            </a:r>
            <a:r>
              <a:rPr lang="en-US" sz="1986" spc="-55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energyinformatics.springeropen.com/articles/10.1186/s42162-021-00161-9?utm_source=chatgpt.com"/>
              </a:rPr>
              <a:t>SpringerLink</a:t>
            </a:r>
          </a:p>
          <a:p>
            <a:pPr algn="l">
              <a:lnSpc>
                <a:spcPts val="2721"/>
              </a:lnSpc>
            </a:pP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idea: Proposes an Industry 4.0 digital twin platform that combines IoT, AI, cloud, and big data to optimize large-scale greenhouse production.</a:t>
            </a:r>
          </a:p>
          <a:p>
            <a:pPr algn="l">
              <a:lnSpc>
                <a:spcPts val="2721"/>
              </a:lnSpc>
            </a:pP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Strengths: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Strong focus on scalability, optimization, and analytics.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Shows digital twin as a powerful tool for industrial-level greenhouses.</a:t>
            </a:r>
          </a:p>
          <a:p>
            <a:pPr algn="l" marL="428850" indent="-214425" lvl="1">
              <a:lnSpc>
                <a:spcPts val="2721"/>
              </a:lnSpc>
              <a:buFont typeface="Arial"/>
              <a:buChar char="•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Limitations: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Heavy architecture, difficult to reproduce in a small lab or student project.</a:t>
            </a:r>
          </a:p>
          <a:p>
            <a:pPr algn="l" marL="857701" indent="-285900" lvl="2">
              <a:lnSpc>
                <a:spcPts val="2721"/>
              </a:lnSpc>
              <a:buFont typeface="Arial"/>
              <a:buChar char="⚬"/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More conceptual; not a simple end-to-end example with Arduino + Unity 3D that can be rebuilt easily.</a:t>
            </a:r>
          </a:p>
          <a:p>
            <a:pPr algn="l">
              <a:lnSpc>
                <a:spcPts val="272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347783"/>
            <a:ext cx="8319655" cy="25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sz="1486" spc="-41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5" tooltip="https://www.e3s-conferences.org/articles/e3sconf/pdf/2022/21/e3sconf_enrconf2021_01002.pdf"/>
              </a:rPr>
              <a:t>https://www.e3s-conferences.org/articles/e3sconf/pdf/2022/21/e3sconf_enrconf2021_01002.pdf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5862" y="9614192"/>
            <a:ext cx="5349442" cy="25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sz="1486" spc="-41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6" tooltip="https://link.springer.com/article/10.1186/s42162-021-00161-9"/>
              </a:rPr>
              <a:t>https://link.springer.com/article/10.1186/s42162-021-00161-9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26277">
            <a:off x="12211216" y="5887512"/>
            <a:ext cx="2583050" cy="2253711"/>
          </a:xfrm>
          <a:custGeom>
            <a:avLst/>
            <a:gdLst/>
            <a:ahLst/>
            <a:cxnLst/>
            <a:rect r="r" b="b" t="t" l="l"/>
            <a:pathLst>
              <a:path h="2253711" w="2583050">
                <a:moveTo>
                  <a:pt x="0" y="0"/>
                </a:moveTo>
                <a:lnTo>
                  <a:pt x="2583050" y="0"/>
                </a:lnTo>
                <a:lnTo>
                  <a:pt x="2583050" y="2253711"/>
                </a:lnTo>
                <a:lnTo>
                  <a:pt x="0" y="2253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96154">
            <a:off x="15509888" y="5238395"/>
            <a:ext cx="2275627" cy="1934283"/>
          </a:xfrm>
          <a:custGeom>
            <a:avLst/>
            <a:gdLst/>
            <a:ahLst/>
            <a:cxnLst/>
            <a:rect r="r" b="b" t="t" l="l"/>
            <a:pathLst>
              <a:path h="1934283" w="2275627">
                <a:moveTo>
                  <a:pt x="0" y="0"/>
                </a:moveTo>
                <a:lnTo>
                  <a:pt x="2275627" y="0"/>
                </a:lnTo>
                <a:lnTo>
                  <a:pt x="2275627" y="1934283"/>
                </a:lnTo>
                <a:lnTo>
                  <a:pt x="0" y="193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42454">
            <a:off x="10301054" y="3805738"/>
            <a:ext cx="2979059" cy="1835845"/>
          </a:xfrm>
          <a:custGeom>
            <a:avLst/>
            <a:gdLst/>
            <a:ahLst/>
            <a:cxnLst/>
            <a:rect r="r" b="b" t="t" l="l"/>
            <a:pathLst>
              <a:path h="1835845" w="2979059">
                <a:moveTo>
                  <a:pt x="0" y="0"/>
                </a:moveTo>
                <a:lnTo>
                  <a:pt x="2979059" y="0"/>
                </a:lnTo>
                <a:lnTo>
                  <a:pt x="2979059" y="1835845"/>
                </a:lnTo>
                <a:lnTo>
                  <a:pt x="0" y="183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64175">
            <a:off x="13613973" y="1981735"/>
            <a:ext cx="2794565" cy="2574493"/>
          </a:xfrm>
          <a:custGeom>
            <a:avLst/>
            <a:gdLst/>
            <a:ahLst/>
            <a:cxnLst/>
            <a:rect r="r" b="b" t="t" l="l"/>
            <a:pathLst>
              <a:path h="2574493" w="2794565">
                <a:moveTo>
                  <a:pt x="0" y="0"/>
                </a:moveTo>
                <a:lnTo>
                  <a:pt x="2794565" y="0"/>
                </a:lnTo>
                <a:lnTo>
                  <a:pt x="2794565" y="2574493"/>
                </a:lnTo>
                <a:lnTo>
                  <a:pt x="0" y="2574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3483" y="1228725"/>
            <a:ext cx="7041564" cy="18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HOW WE DIFFER?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728" y="3395562"/>
            <a:ext cx="11123881" cy="513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Many IoT greenhouse projects either: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Stop at basic sensor monitoring and relay control, or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Focus only on large industrial setups with complex infrastructure. </a:t>
            </a:r>
          </a:p>
          <a:p>
            <a:pPr algn="l">
              <a:lnSpc>
                <a:spcPts val="3340"/>
              </a:lnSpc>
            </a:pPr>
          </a:p>
          <a:p>
            <a:pPr algn="l">
              <a:lnSpc>
                <a:spcPts val="3340"/>
              </a:lnSpc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There is less focus on a complete, low-cost pipeline that combines: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Real hardware (sensors + actuators)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Cloud database (Firebase)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 modern web dashboard with live health scores and charts</a:t>
            </a:r>
          </a:p>
          <a:p>
            <a:pPr algn="l" marL="450705" indent="-225352" lvl="1">
              <a:lnSpc>
                <a:spcPts val="3340"/>
              </a:lnSpc>
              <a:buFont typeface="Arial"/>
              <a:buChar char="•"/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A Unity 3D digital twin that mirrors the real system in real time.</a:t>
            </a:r>
          </a:p>
          <a:p>
            <a:pPr algn="l">
              <a:lnSpc>
                <a:spcPts val="3340"/>
              </a:lnSpc>
            </a:pPr>
          </a:p>
          <a:p>
            <a:pPr algn="l">
              <a:lnSpc>
                <a:spcPts val="3340"/>
              </a:lnSpc>
            </a:pPr>
            <a:r>
              <a:rPr lang="en-US" sz="2087" spc="-58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Our project tries to bridge this gap for a small, student-friendly, reproducible setup.</a:t>
            </a:r>
          </a:p>
          <a:p>
            <a:pPr algn="l">
              <a:lnSpc>
                <a:spcPts val="15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2953759">
            <a:off x="12554658" y="4681732"/>
            <a:ext cx="330110" cy="340319"/>
          </a:xfrm>
          <a:custGeom>
            <a:avLst/>
            <a:gdLst/>
            <a:ahLst/>
            <a:cxnLst/>
            <a:rect r="r" b="b" t="t" l="l"/>
            <a:pathLst>
              <a:path h="340319" w="330110">
                <a:moveTo>
                  <a:pt x="0" y="0"/>
                </a:moveTo>
                <a:lnTo>
                  <a:pt x="330110" y="0"/>
                </a:lnTo>
                <a:lnTo>
                  <a:pt x="330110" y="340319"/>
                </a:lnTo>
                <a:lnTo>
                  <a:pt x="0" y="34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16995">
            <a:off x="15513099" y="5499530"/>
            <a:ext cx="307972" cy="317497"/>
          </a:xfrm>
          <a:custGeom>
            <a:avLst/>
            <a:gdLst/>
            <a:ahLst/>
            <a:cxnLst/>
            <a:rect r="r" b="b" t="t" l="l"/>
            <a:pathLst>
              <a:path h="317497" w="307972">
                <a:moveTo>
                  <a:pt x="0" y="0"/>
                </a:moveTo>
                <a:lnTo>
                  <a:pt x="307971" y="0"/>
                </a:lnTo>
                <a:lnTo>
                  <a:pt x="307971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986051">
            <a:off x="14538589" y="4802334"/>
            <a:ext cx="330110" cy="340319"/>
          </a:xfrm>
          <a:custGeom>
            <a:avLst/>
            <a:gdLst/>
            <a:ahLst/>
            <a:cxnLst/>
            <a:rect r="r" b="b" t="t" l="l"/>
            <a:pathLst>
              <a:path h="340319" w="330110">
                <a:moveTo>
                  <a:pt x="0" y="0"/>
                </a:moveTo>
                <a:lnTo>
                  <a:pt x="330110" y="0"/>
                </a:lnTo>
                <a:lnTo>
                  <a:pt x="330110" y="340320"/>
                </a:lnTo>
                <a:lnTo>
                  <a:pt x="0" y="340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1212">
            <a:off x="14027330" y="4297634"/>
            <a:ext cx="330110" cy="340319"/>
          </a:xfrm>
          <a:custGeom>
            <a:avLst/>
            <a:gdLst/>
            <a:ahLst/>
            <a:cxnLst/>
            <a:rect r="r" b="b" t="t" l="l"/>
            <a:pathLst>
              <a:path h="340319" w="330110">
                <a:moveTo>
                  <a:pt x="0" y="0"/>
                </a:moveTo>
                <a:lnTo>
                  <a:pt x="330110" y="0"/>
                </a:lnTo>
                <a:lnTo>
                  <a:pt x="330110" y="340319"/>
                </a:lnTo>
                <a:lnTo>
                  <a:pt x="0" y="34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811212">
            <a:off x="12699854" y="5185118"/>
            <a:ext cx="330110" cy="340319"/>
          </a:xfrm>
          <a:custGeom>
            <a:avLst/>
            <a:gdLst/>
            <a:ahLst/>
            <a:cxnLst/>
            <a:rect r="r" b="b" t="t" l="l"/>
            <a:pathLst>
              <a:path h="340319" w="330110">
                <a:moveTo>
                  <a:pt x="0" y="0"/>
                </a:moveTo>
                <a:lnTo>
                  <a:pt x="330109" y="0"/>
                </a:lnTo>
                <a:lnTo>
                  <a:pt x="330109" y="340319"/>
                </a:lnTo>
                <a:lnTo>
                  <a:pt x="0" y="34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24714">
            <a:off x="13267727" y="5377171"/>
            <a:ext cx="307316" cy="318312"/>
          </a:xfrm>
          <a:custGeom>
            <a:avLst/>
            <a:gdLst/>
            <a:ahLst/>
            <a:cxnLst/>
            <a:rect r="r" b="b" t="t" l="l"/>
            <a:pathLst>
              <a:path h="318312" w="307316">
                <a:moveTo>
                  <a:pt x="0" y="0"/>
                </a:moveTo>
                <a:lnTo>
                  <a:pt x="307316" y="0"/>
                </a:lnTo>
                <a:lnTo>
                  <a:pt x="307316" y="318313"/>
                </a:lnTo>
                <a:lnTo>
                  <a:pt x="0" y="318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082401">
            <a:off x="15200539" y="4850563"/>
            <a:ext cx="307316" cy="318312"/>
          </a:xfrm>
          <a:custGeom>
            <a:avLst/>
            <a:gdLst/>
            <a:ahLst/>
            <a:cxnLst/>
            <a:rect r="r" b="b" t="t" l="l"/>
            <a:pathLst>
              <a:path h="318312" w="307316">
                <a:moveTo>
                  <a:pt x="0" y="0"/>
                </a:moveTo>
                <a:lnTo>
                  <a:pt x="307316" y="0"/>
                </a:lnTo>
                <a:lnTo>
                  <a:pt x="307316" y="318312"/>
                </a:lnTo>
                <a:lnTo>
                  <a:pt x="0" y="318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767759">
            <a:off x="14555575" y="4141402"/>
            <a:ext cx="307316" cy="318312"/>
          </a:xfrm>
          <a:custGeom>
            <a:avLst/>
            <a:gdLst/>
            <a:ahLst/>
            <a:cxnLst/>
            <a:rect r="r" b="b" t="t" l="l"/>
            <a:pathLst>
              <a:path h="318312" w="307316">
                <a:moveTo>
                  <a:pt x="0" y="0"/>
                </a:moveTo>
                <a:lnTo>
                  <a:pt x="307316" y="0"/>
                </a:lnTo>
                <a:lnTo>
                  <a:pt x="307316" y="318312"/>
                </a:lnTo>
                <a:lnTo>
                  <a:pt x="0" y="3183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516995">
            <a:off x="12920185" y="4519529"/>
            <a:ext cx="316234" cy="329778"/>
          </a:xfrm>
          <a:custGeom>
            <a:avLst/>
            <a:gdLst/>
            <a:ahLst/>
            <a:cxnLst/>
            <a:rect r="r" b="b" t="t" l="l"/>
            <a:pathLst>
              <a:path h="329778" w="316234">
                <a:moveTo>
                  <a:pt x="0" y="0"/>
                </a:moveTo>
                <a:lnTo>
                  <a:pt x="316234" y="0"/>
                </a:lnTo>
                <a:lnTo>
                  <a:pt x="316234" y="329778"/>
                </a:lnTo>
                <a:lnTo>
                  <a:pt x="0" y="329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6156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6850489">
            <a:off x="12990041" y="5851914"/>
            <a:ext cx="305632" cy="303945"/>
          </a:xfrm>
          <a:custGeom>
            <a:avLst/>
            <a:gdLst/>
            <a:ahLst/>
            <a:cxnLst/>
            <a:rect r="r" b="b" t="t" l="l"/>
            <a:pathLst>
              <a:path h="303945" w="305632">
                <a:moveTo>
                  <a:pt x="0" y="0"/>
                </a:moveTo>
                <a:lnTo>
                  <a:pt x="305632" y="0"/>
                </a:lnTo>
                <a:lnTo>
                  <a:pt x="305632" y="303945"/>
                </a:lnTo>
                <a:lnTo>
                  <a:pt x="0" y="303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7737" t="0" r="-44932" b="-557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3468351" y="4419655"/>
            <a:ext cx="299376" cy="308635"/>
          </a:xfrm>
          <a:custGeom>
            <a:avLst/>
            <a:gdLst/>
            <a:ahLst/>
            <a:cxnLst/>
            <a:rect r="r" b="b" t="t" l="l"/>
            <a:pathLst>
              <a:path h="308635" w="299376">
                <a:moveTo>
                  <a:pt x="0" y="0"/>
                </a:moveTo>
                <a:lnTo>
                  <a:pt x="299376" y="0"/>
                </a:lnTo>
                <a:lnTo>
                  <a:pt x="299376" y="308635"/>
                </a:lnTo>
                <a:lnTo>
                  <a:pt x="0" y="30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0684639">
            <a:off x="14564292" y="5948343"/>
            <a:ext cx="278704" cy="288677"/>
          </a:xfrm>
          <a:custGeom>
            <a:avLst/>
            <a:gdLst/>
            <a:ahLst/>
            <a:cxnLst/>
            <a:rect r="r" b="b" t="t" l="l"/>
            <a:pathLst>
              <a:path h="288677" w="278704">
                <a:moveTo>
                  <a:pt x="0" y="0"/>
                </a:moveTo>
                <a:lnTo>
                  <a:pt x="278704" y="0"/>
                </a:lnTo>
                <a:lnTo>
                  <a:pt x="278704" y="288677"/>
                </a:lnTo>
                <a:lnTo>
                  <a:pt x="0" y="2886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4923280" y="5575968"/>
            <a:ext cx="262330" cy="320907"/>
          </a:xfrm>
          <a:custGeom>
            <a:avLst/>
            <a:gdLst/>
            <a:ahLst/>
            <a:cxnLst/>
            <a:rect r="r" b="b" t="t" l="l"/>
            <a:pathLst>
              <a:path h="320907" w="262330">
                <a:moveTo>
                  <a:pt x="0" y="0"/>
                </a:moveTo>
                <a:lnTo>
                  <a:pt x="262330" y="0"/>
                </a:lnTo>
                <a:lnTo>
                  <a:pt x="262330" y="320906"/>
                </a:lnTo>
                <a:lnTo>
                  <a:pt x="0" y="320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1810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77374">
            <a:off x="14932375" y="5937657"/>
            <a:ext cx="269919" cy="281480"/>
          </a:xfrm>
          <a:custGeom>
            <a:avLst/>
            <a:gdLst/>
            <a:ahLst/>
            <a:cxnLst/>
            <a:rect r="r" b="b" t="t" l="l"/>
            <a:pathLst>
              <a:path h="281480" w="269919">
                <a:moveTo>
                  <a:pt x="0" y="0"/>
                </a:moveTo>
                <a:lnTo>
                  <a:pt x="269920" y="0"/>
                </a:lnTo>
                <a:lnTo>
                  <a:pt x="269920" y="281480"/>
                </a:lnTo>
                <a:lnTo>
                  <a:pt x="0" y="2814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61565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564993">
            <a:off x="13634469" y="5774641"/>
            <a:ext cx="314380" cy="327845"/>
          </a:xfrm>
          <a:custGeom>
            <a:avLst/>
            <a:gdLst/>
            <a:ahLst/>
            <a:cxnLst/>
            <a:rect r="r" b="b" t="t" l="l"/>
            <a:pathLst>
              <a:path h="327845" w="314380">
                <a:moveTo>
                  <a:pt x="0" y="0"/>
                </a:moveTo>
                <a:lnTo>
                  <a:pt x="314380" y="0"/>
                </a:lnTo>
                <a:lnTo>
                  <a:pt x="314380" y="327845"/>
                </a:lnTo>
                <a:lnTo>
                  <a:pt x="0" y="327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6156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02991" y="4994702"/>
            <a:ext cx="288668" cy="297596"/>
          </a:xfrm>
          <a:custGeom>
            <a:avLst/>
            <a:gdLst/>
            <a:ahLst/>
            <a:cxnLst/>
            <a:rect r="r" b="b" t="t" l="l"/>
            <a:pathLst>
              <a:path h="297596" w="288668">
                <a:moveTo>
                  <a:pt x="0" y="0"/>
                </a:moveTo>
                <a:lnTo>
                  <a:pt x="288668" y="0"/>
                </a:lnTo>
                <a:lnTo>
                  <a:pt x="288668" y="297596"/>
                </a:lnTo>
                <a:lnTo>
                  <a:pt x="0" y="297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294217">
            <a:off x="13998753" y="5050319"/>
            <a:ext cx="309418" cy="318988"/>
          </a:xfrm>
          <a:custGeom>
            <a:avLst/>
            <a:gdLst/>
            <a:ahLst/>
            <a:cxnLst/>
            <a:rect r="r" b="b" t="t" l="l"/>
            <a:pathLst>
              <a:path h="318988" w="309418">
                <a:moveTo>
                  <a:pt x="0" y="0"/>
                </a:moveTo>
                <a:lnTo>
                  <a:pt x="309418" y="0"/>
                </a:lnTo>
                <a:lnTo>
                  <a:pt x="309418" y="318988"/>
                </a:lnTo>
                <a:lnTo>
                  <a:pt x="0" y="318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284279" y="5531106"/>
            <a:ext cx="259994" cy="271130"/>
          </a:xfrm>
          <a:custGeom>
            <a:avLst/>
            <a:gdLst/>
            <a:ahLst/>
            <a:cxnLst/>
            <a:rect r="r" b="b" t="t" l="l"/>
            <a:pathLst>
              <a:path h="271130" w="259994">
                <a:moveTo>
                  <a:pt x="0" y="0"/>
                </a:moveTo>
                <a:lnTo>
                  <a:pt x="259994" y="0"/>
                </a:lnTo>
                <a:lnTo>
                  <a:pt x="259994" y="271130"/>
                </a:lnTo>
                <a:lnTo>
                  <a:pt x="0" y="2711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61565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7425436">
            <a:off x="13791659" y="4654760"/>
            <a:ext cx="259994" cy="271130"/>
          </a:xfrm>
          <a:custGeom>
            <a:avLst/>
            <a:gdLst/>
            <a:ahLst/>
            <a:cxnLst/>
            <a:rect r="r" b="b" t="t" l="l"/>
            <a:pathLst>
              <a:path h="271130" w="259994">
                <a:moveTo>
                  <a:pt x="0" y="0"/>
                </a:moveTo>
                <a:lnTo>
                  <a:pt x="259994" y="0"/>
                </a:lnTo>
                <a:lnTo>
                  <a:pt x="259994" y="271129"/>
                </a:lnTo>
                <a:lnTo>
                  <a:pt x="0" y="2711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-61565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9689" y="7395832"/>
            <a:ext cx="10376587" cy="5244500"/>
          </a:xfrm>
          <a:custGeom>
            <a:avLst/>
            <a:gdLst/>
            <a:ahLst/>
            <a:cxnLst/>
            <a:rect r="r" b="b" t="t" l="l"/>
            <a:pathLst>
              <a:path h="5244500" w="10376587">
                <a:moveTo>
                  <a:pt x="0" y="0"/>
                </a:moveTo>
                <a:lnTo>
                  <a:pt x="10376587" y="0"/>
                </a:lnTo>
                <a:lnTo>
                  <a:pt x="10376587" y="5244500"/>
                </a:lnTo>
                <a:lnTo>
                  <a:pt x="0" y="524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99245" y="-607937"/>
            <a:ext cx="10631443" cy="4637967"/>
          </a:xfrm>
          <a:custGeom>
            <a:avLst/>
            <a:gdLst/>
            <a:ahLst/>
            <a:cxnLst/>
            <a:rect r="r" b="b" t="t" l="l"/>
            <a:pathLst>
              <a:path h="4637967" w="10631443">
                <a:moveTo>
                  <a:pt x="10631443" y="0"/>
                </a:moveTo>
                <a:lnTo>
                  <a:pt x="0" y="0"/>
                </a:lnTo>
                <a:lnTo>
                  <a:pt x="0" y="4637967"/>
                </a:lnTo>
                <a:lnTo>
                  <a:pt x="10631443" y="4637967"/>
                </a:lnTo>
                <a:lnTo>
                  <a:pt x="1063144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8855" y="3925255"/>
            <a:ext cx="12950290" cy="295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2975" spc="-83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Our approach combines real sensors and actuators with a cloud-connected dashboard and a 3D Unity digital twin. </a:t>
            </a:r>
          </a:p>
          <a:p>
            <a:pPr algn="ctr">
              <a:lnSpc>
                <a:spcPts val="4760"/>
              </a:lnSpc>
            </a:pPr>
            <a:r>
              <a:rPr lang="en-US" sz="2975" spc="-83">
                <a:solidFill>
                  <a:srgbClr val="000000"/>
                </a:solidFill>
                <a:latin typeface="TAN Angleton"/>
                <a:ea typeface="TAN Angleton"/>
                <a:cs typeface="TAN Angleton"/>
                <a:sym typeface="TAN Angleton"/>
              </a:rPr>
              <a:t>The Arduino sends live data to Firebase, and both the web dashboard and Unity model update instantly, allowing real-time monitoring and control from anywhere.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6465" y="2212359"/>
            <a:ext cx="7935069" cy="146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8"/>
              </a:lnSpc>
            </a:pPr>
            <a:r>
              <a:rPr lang="en-US" b="true" sz="7667" spc="-214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OUR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41049" y="-47543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5"/>
                </a:lnTo>
                <a:lnTo>
                  <a:pt x="0" y="350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892" t="0" r="-946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642935" y="-47543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5"/>
                </a:lnTo>
                <a:lnTo>
                  <a:pt x="0" y="350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85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099" y="6621362"/>
            <a:ext cx="4365400" cy="3539536"/>
          </a:xfrm>
          <a:custGeom>
            <a:avLst/>
            <a:gdLst/>
            <a:ahLst/>
            <a:cxnLst/>
            <a:rect r="r" b="b" t="t" l="l"/>
            <a:pathLst>
              <a:path h="3539536" w="4365400">
                <a:moveTo>
                  <a:pt x="0" y="0"/>
                </a:moveTo>
                <a:lnTo>
                  <a:pt x="4365400" y="0"/>
                </a:lnTo>
                <a:lnTo>
                  <a:pt x="4365400" y="3539536"/>
                </a:lnTo>
                <a:lnTo>
                  <a:pt x="0" y="3539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3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82528">
            <a:off x="4188567" y="7035808"/>
            <a:ext cx="1550677" cy="1411116"/>
          </a:xfrm>
          <a:custGeom>
            <a:avLst/>
            <a:gdLst/>
            <a:ahLst/>
            <a:cxnLst/>
            <a:rect r="r" b="b" t="t" l="l"/>
            <a:pathLst>
              <a:path h="1411116" w="1550677">
                <a:moveTo>
                  <a:pt x="0" y="0"/>
                </a:moveTo>
                <a:lnTo>
                  <a:pt x="1550677" y="0"/>
                </a:lnTo>
                <a:lnTo>
                  <a:pt x="1550677" y="1411117"/>
                </a:lnTo>
                <a:lnTo>
                  <a:pt x="0" y="14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4060" y="292788"/>
            <a:ext cx="8899231" cy="7197253"/>
          </a:xfrm>
          <a:custGeom>
            <a:avLst/>
            <a:gdLst/>
            <a:ahLst/>
            <a:cxnLst/>
            <a:rect r="r" b="b" t="t" l="l"/>
            <a:pathLst>
              <a:path h="7197253" w="8899231">
                <a:moveTo>
                  <a:pt x="0" y="0"/>
                </a:moveTo>
                <a:lnTo>
                  <a:pt x="8899231" y="0"/>
                </a:lnTo>
                <a:lnTo>
                  <a:pt x="8899231" y="7197253"/>
                </a:lnTo>
                <a:lnTo>
                  <a:pt x="0" y="7197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19233" y="1275505"/>
            <a:ext cx="445393" cy="1295689"/>
          </a:xfrm>
          <a:custGeom>
            <a:avLst/>
            <a:gdLst/>
            <a:ahLst/>
            <a:cxnLst/>
            <a:rect r="r" b="b" t="t" l="l"/>
            <a:pathLst>
              <a:path h="1295689" w="445393">
                <a:moveTo>
                  <a:pt x="0" y="0"/>
                </a:moveTo>
                <a:lnTo>
                  <a:pt x="445393" y="0"/>
                </a:lnTo>
                <a:lnTo>
                  <a:pt x="445393" y="1295688"/>
                </a:lnTo>
                <a:lnTo>
                  <a:pt x="0" y="1295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2443" y="2571193"/>
            <a:ext cx="1112655" cy="1112655"/>
          </a:xfrm>
          <a:custGeom>
            <a:avLst/>
            <a:gdLst/>
            <a:ahLst/>
            <a:cxnLst/>
            <a:rect r="r" b="b" t="t" l="l"/>
            <a:pathLst>
              <a:path h="1112655" w="1112655">
                <a:moveTo>
                  <a:pt x="0" y="0"/>
                </a:moveTo>
                <a:lnTo>
                  <a:pt x="1112654" y="0"/>
                </a:lnTo>
                <a:lnTo>
                  <a:pt x="1112654" y="1112655"/>
                </a:lnTo>
                <a:lnTo>
                  <a:pt x="0" y="1112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19233" y="3863255"/>
            <a:ext cx="1621459" cy="1570504"/>
          </a:xfrm>
          <a:custGeom>
            <a:avLst/>
            <a:gdLst/>
            <a:ahLst/>
            <a:cxnLst/>
            <a:rect r="r" b="b" t="t" l="l"/>
            <a:pathLst>
              <a:path h="1570504" w="1621459">
                <a:moveTo>
                  <a:pt x="0" y="0"/>
                </a:moveTo>
                <a:lnTo>
                  <a:pt x="1621459" y="0"/>
                </a:lnTo>
                <a:lnTo>
                  <a:pt x="1621459" y="1570504"/>
                </a:lnTo>
                <a:lnTo>
                  <a:pt x="0" y="1570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22" r="0" b="-162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4846" y="8051528"/>
            <a:ext cx="1526078" cy="1526078"/>
          </a:xfrm>
          <a:custGeom>
            <a:avLst/>
            <a:gdLst/>
            <a:ahLst/>
            <a:cxnLst/>
            <a:rect r="r" b="b" t="t" l="l"/>
            <a:pathLst>
              <a:path h="1526078" w="1526078">
                <a:moveTo>
                  <a:pt x="0" y="0"/>
                </a:moveTo>
                <a:lnTo>
                  <a:pt x="1526078" y="0"/>
                </a:lnTo>
                <a:lnTo>
                  <a:pt x="1526078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6225" y="4305951"/>
            <a:ext cx="1054699" cy="1054699"/>
          </a:xfrm>
          <a:custGeom>
            <a:avLst/>
            <a:gdLst/>
            <a:ahLst/>
            <a:cxnLst/>
            <a:rect r="r" b="b" t="t" l="l"/>
            <a:pathLst>
              <a:path h="1054699" w="1054699">
                <a:moveTo>
                  <a:pt x="0" y="0"/>
                </a:moveTo>
                <a:lnTo>
                  <a:pt x="1054699" y="0"/>
                </a:lnTo>
                <a:lnTo>
                  <a:pt x="1054699" y="1054699"/>
                </a:lnTo>
                <a:lnTo>
                  <a:pt x="0" y="1054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29821" y="8578752"/>
            <a:ext cx="1104998" cy="1104998"/>
          </a:xfrm>
          <a:custGeom>
            <a:avLst/>
            <a:gdLst/>
            <a:ahLst/>
            <a:cxnLst/>
            <a:rect r="r" b="b" t="t" l="l"/>
            <a:pathLst>
              <a:path h="1104998" w="1104998">
                <a:moveTo>
                  <a:pt x="0" y="0"/>
                </a:moveTo>
                <a:lnTo>
                  <a:pt x="1104998" y="0"/>
                </a:lnTo>
                <a:lnTo>
                  <a:pt x="1104998" y="1104998"/>
                </a:lnTo>
                <a:lnTo>
                  <a:pt x="0" y="1104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74925" y="556681"/>
            <a:ext cx="2669547" cy="2118971"/>
          </a:xfrm>
          <a:custGeom>
            <a:avLst/>
            <a:gdLst/>
            <a:ahLst/>
            <a:cxnLst/>
            <a:rect r="r" b="b" t="t" l="l"/>
            <a:pathLst>
              <a:path h="2118971" w="2669547">
                <a:moveTo>
                  <a:pt x="0" y="0"/>
                </a:moveTo>
                <a:lnTo>
                  <a:pt x="2669548" y="0"/>
                </a:lnTo>
                <a:lnTo>
                  <a:pt x="2669548" y="2118971"/>
                </a:lnTo>
                <a:lnTo>
                  <a:pt x="0" y="211897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2598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53574" y="6907229"/>
            <a:ext cx="1341623" cy="1289635"/>
          </a:xfrm>
          <a:custGeom>
            <a:avLst/>
            <a:gdLst/>
            <a:ahLst/>
            <a:cxnLst/>
            <a:rect r="r" b="b" t="t" l="l"/>
            <a:pathLst>
              <a:path h="1289635" w="1341623">
                <a:moveTo>
                  <a:pt x="0" y="0"/>
                </a:moveTo>
                <a:lnTo>
                  <a:pt x="1341623" y="0"/>
                </a:lnTo>
                <a:lnTo>
                  <a:pt x="1341623" y="1289635"/>
                </a:lnTo>
                <a:lnTo>
                  <a:pt x="0" y="12896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36717" y="2007045"/>
            <a:ext cx="3353605" cy="3353605"/>
          </a:xfrm>
          <a:custGeom>
            <a:avLst/>
            <a:gdLst/>
            <a:ahLst/>
            <a:cxnLst/>
            <a:rect r="r" b="b" t="t" l="l"/>
            <a:pathLst>
              <a:path h="3353605" w="3353605">
                <a:moveTo>
                  <a:pt x="0" y="0"/>
                </a:moveTo>
                <a:lnTo>
                  <a:pt x="3353605" y="0"/>
                </a:lnTo>
                <a:lnTo>
                  <a:pt x="3353605" y="3353605"/>
                </a:lnTo>
                <a:lnTo>
                  <a:pt x="0" y="33536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09342" y="3505917"/>
            <a:ext cx="2951175" cy="770995"/>
          </a:xfrm>
          <a:custGeom>
            <a:avLst/>
            <a:gdLst/>
            <a:ahLst/>
            <a:cxnLst/>
            <a:rect r="r" b="b" t="t" l="l"/>
            <a:pathLst>
              <a:path h="770995" w="2951175">
                <a:moveTo>
                  <a:pt x="0" y="0"/>
                </a:moveTo>
                <a:lnTo>
                  <a:pt x="2951175" y="0"/>
                </a:lnTo>
                <a:lnTo>
                  <a:pt x="2951175" y="770995"/>
                </a:lnTo>
                <a:lnTo>
                  <a:pt x="0" y="7709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8467" y="7561795"/>
            <a:ext cx="2106543" cy="2246203"/>
          </a:xfrm>
          <a:custGeom>
            <a:avLst/>
            <a:gdLst/>
            <a:ahLst/>
            <a:cxnLst/>
            <a:rect r="r" b="b" t="t" l="l"/>
            <a:pathLst>
              <a:path h="2246203" w="2106543">
                <a:moveTo>
                  <a:pt x="0" y="0"/>
                </a:moveTo>
                <a:lnTo>
                  <a:pt x="2106542" y="0"/>
                </a:lnTo>
                <a:lnTo>
                  <a:pt x="2106542" y="2246202"/>
                </a:lnTo>
                <a:lnTo>
                  <a:pt x="0" y="224620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00699" y="5259673"/>
            <a:ext cx="2284733" cy="2481693"/>
          </a:xfrm>
          <a:custGeom>
            <a:avLst/>
            <a:gdLst/>
            <a:ahLst/>
            <a:cxnLst/>
            <a:rect r="r" b="b" t="t" l="l"/>
            <a:pathLst>
              <a:path h="2481693" w="2284733">
                <a:moveTo>
                  <a:pt x="0" y="0"/>
                </a:moveTo>
                <a:lnTo>
                  <a:pt x="2284734" y="0"/>
                </a:lnTo>
                <a:lnTo>
                  <a:pt x="2284734" y="2481694"/>
                </a:lnTo>
                <a:lnTo>
                  <a:pt x="0" y="2481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235525">
            <a:off x="13513401" y="5271483"/>
            <a:ext cx="1787213" cy="466909"/>
          </a:xfrm>
          <a:custGeom>
            <a:avLst/>
            <a:gdLst/>
            <a:ahLst/>
            <a:cxnLst/>
            <a:rect r="r" b="b" t="t" l="l"/>
            <a:pathLst>
              <a:path h="466909" w="1787213">
                <a:moveTo>
                  <a:pt x="0" y="466909"/>
                </a:moveTo>
                <a:lnTo>
                  <a:pt x="1787213" y="466909"/>
                </a:lnTo>
                <a:lnTo>
                  <a:pt x="1787213" y="0"/>
                </a:lnTo>
                <a:lnTo>
                  <a:pt x="0" y="0"/>
                </a:lnTo>
                <a:lnTo>
                  <a:pt x="0" y="466909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6352787">
            <a:off x="14995872" y="6628744"/>
            <a:ext cx="1426422" cy="372653"/>
          </a:xfrm>
          <a:custGeom>
            <a:avLst/>
            <a:gdLst/>
            <a:ahLst/>
            <a:cxnLst/>
            <a:rect r="r" b="b" t="t" l="l"/>
            <a:pathLst>
              <a:path h="372653" w="1426422">
                <a:moveTo>
                  <a:pt x="0" y="372653"/>
                </a:moveTo>
                <a:lnTo>
                  <a:pt x="1426423" y="372653"/>
                </a:lnTo>
                <a:lnTo>
                  <a:pt x="1426423" y="0"/>
                </a:lnTo>
                <a:lnTo>
                  <a:pt x="0" y="0"/>
                </a:lnTo>
                <a:lnTo>
                  <a:pt x="0" y="372653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35525">
            <a:off x="9755346" y="6542855"/>
            <a:ext cx="1787213" cy="466909"/>
          </a:xfrm>
          <a:custGeom>
            <a:avLst/>
            <a:gdLst/>
            <a:ahLst/>
            <a:cxnLst/>
            <a:rect r="r" b="b" t="t" l="l"/>
            <a:pathLst>
              <a:path h="466909" w="1787213">
                <a:moveTo>
                  <a:pt x="0" y="0"/>
                </a:moveTo>
                <a:lnTo>
                  <a:pt x="1787212" y="0"/>
                </a:lnTo>
                <a:lnTo>
                  <a:pt x="1787212" y="466909"/>
                </a:lnTo>
                <a:lnTo>
                  <a:pt x="0" y="466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10140232">
            <a:off x="11832866" y="8870492"/>
            <a:ext cx="1996238" cy="521517"/>
          </a:xfrm>
          <a:custGeom>
            <a:avLst/>
            <a:gdLst/>
            <a:ahLst/>
            <a:cxnLst/>
            <a:rect r="r" b="b" t="t" l="l"/>
            <a:pathLst>
              <a:path h="521517" w="1996238">
                <a:moveTo>
                  <a:pt x="0" y="521518"/>
                </a:moveTo>
                <a:lnTo>
                  <a:pt x="1996239" y="521518"/>
                </a:lnTo>
                <a:lnTo>
                  <a:pt x="1996239" y="0"/>
                </a:lnTo>
                <a:lnTo>
                  <a:pt x="0" y="0"/>
                </a:lnTo>
                <a:lnTo>
                  <a:pt x="0" y="52151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-1057914">
            <a:off x="4450245" y="8873436"/>
            <a:ext cx="1380893" cy="876867"/>
          </a:xfrm>
          <a:custGeom>
            <a:avLst/>
            <a:gdLst/>
            <a:ahLst/>
            <a:cxnLst/>
            <a:rect r="r" b="b" t="t" l="l"/>
            <a:pathLst>
              <a:path h="876867" w="1380893">
                <a:moveTo>
                  <a:pt x="1380893" y="0"/>
                </a:moveTo>
                <a:lnTo>
                  <a:pt x="0" y="0"/>
                </a:lnTo>
                <a:lnTo>
                  <a:pt x="0" y="876867"/>
                </a:lnTo>
                <a:lnTo>
                  <a:pt x="1380893" y="876867"/>
                </a:lnTo>
                <a:lnTo>
                  <a:pt x="1380893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015284" y="102288"/>
            <a:ext cx="10272716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WORKFLOW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83691" y="2483797"/>
            <a:ext cx="5813689" cy="123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</a:p>
          <a:p>
            <a:pPr algn="l">
              <a:lnSpc>
                <a:spcPts val="3290"/>
              </a:lnSpc>
            </a:pPr>
            <a:r>
              <a:rPr lang="en-US" sz="2402" spc="-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Read temperature, humidity, light, soil moisture and water tank fill level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21416" y="2717072"/>
            <a:ext cx="4727026" cy="41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402" spc="-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Send values to Firebase 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49999" y="5212048"/>
            <a:ext cx="3438001" cy="82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402" spc="-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Send real-time values to Interface and 3D model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76458" y="8018477"/>
            <a:ext cx="3438001" cy="123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402" spc="-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Can control the actuators from 3D model or Interface</a:t>
            </a:r>
          </a:p>
        </p:txBody>
      </p:sp>
      <p:sp>
        <p:nvSpPr>
          <p:cNvPr name="AutoShape 29" id="29"/>
          <p:cNvSpPr/>
          <p:nvPr/>
        </p:nvSpPr>
        <p:spPr>
          <a:xfrm>
            <a:off x="7017885" y="7741367"/>
            <a:ext cx="1930273" cy="379172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8015284" y="8030057"/>
            <a:ext cx="884563" cy="177794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7017885" y="7741367"/>
            <a:ext cx="997399" cy="2066631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133407" y="94446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635293" y="944468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0707" y="4382786"/>
            <a:ext cx="2249371" cy="2249371"/>
          </a:xfrm>
          <a:custGeom>
            <a:avLst/>
            <a:gdLst/>
            <a:ahLst/>
            <a:cxnLst/>
            <a:rect r="r" b="b" t="t" l="l"/>
            <a:pathLst>
              <a:path h="2249371" w="2249371">
                <a:moveTo>
                  <a:pt x="0" y="0"/>
                </a:moveTo>
                <a:lnTo>
                  <a:pt x="2249371" y="0"/>
                </a:lnTo>
                <a:lnTo>
                  <a:pt x="2249371" y="2249371"/>
                </a:lnTo>
                <a:lnTo>
                  <a:pt x="0" y="224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1397" y="2802301"/>
            <a:ext cx="2560939" cy="2560939"/>
          </a:xfrm>
          <a:custGeom>
            <a:avLst/>
            <a:gdLst/>
            <a:ahLst/>
            <a:cxnLst/>
            <a:rect r="r" b="b" t="t" l="l"/>
            <a:pathLst>
              <a:path h="2560939" w="2560939">
                <a:moveTo>
                  <a:pt x="0" y="0"/>
                </a:moveTo>
                <a:lnTo>
                  <a:pt x="2560940" y="0"/>
                </a:lnTo>
                <a:lnTo>
                  <a:pt x="2560940" y="2560939"/>
                </a:lnTo>
                <a:lnTo>
                  <a:pt x="0" y="2560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2473" y="5350945"/>
            <a:ext cx="2350439" cy="2062510"/>
          </a:xfrm>
          <a:custGeom>
            <a:avLst/>
            <a:gdLst/>
            <a:ahLst/>
            <a:cxnLst/>
            <a:rect r="r" b="b" t="t" l="l"/>
            <a:pathLst>
              <a:path h="2062510" w="2350439">
                <a:moveTo>
                  <a:pt x="0" y="0"/>
                </a:moveTo>
                <a:lnTo>
                  <a:pt x="2350438" y="0"/>
                </a:lnTo>
                <a:lnTo>
                  <a:pt x="2350438" y="2062510"/>
                </a:lnTo>
                <a:lnTo>
                  <a:pt x="0" y="206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2114" y="3283619"/>
            <a:ext cx="4807274" cy="3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b="true" sz="1986" spc="-55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BOARD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39428" y="2936804"/>
            <a:ext cx="2336304" cy="2336304"/>
          </a:xfrm>
          <a:custGeom>
            <a:avLst/>
            <a:gdLst/>
            <a:ahLst/>
            <a:cxnLst/>
            <a:rect r="r" b="b" t="t" l="l"/>
            <a:pathLst>
              <a:path h="2336304" w="2336304">
                <a:moveTo>
                  <a:pt x="0" y="0"/>
                </a:moveTo>
                <a:lnTo>
                  <a:pt x="2336304" y="0"/>
                </a:lnTo>
                <a:lnTo>
                  <a:pt x="2336304" y="2336304"/>
                </a:lnTo>
                <a:lnTo>
                  <a:pt x="0" y="233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4573" y="3908607"/>
            <a:ext cx="1352382" cy="948358"/>
          </a:xfrm>
          <a:custGeom>
            <a:avLst/>
            <a:gdLst/>
            <a:ahLst/>
            <a:cxnLst/>
            <a:rect r="r" b="b" t="t" l="l"/>
            <a:pathLst>
              <a:path h="948358" w="1352382">
                <a:moveTo>
                  <a:pt x="0" y="0"/>
                </a:moveTo>
                <a:lnTo>
                  <a:pt x="1352382" y="0"/>
                </a:lnTo>
                <a:lnTo>
                  <a:pt x="1352382" y="948358"/>
                </a:lnTo>
                <a:lnTo>
                  <a:pt x="0" y="948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13381" y="4125374"/>
            <a:ext cx="1253963" cy="257412"/>
          </a:xfrm>
          <a:custGeom>
            <a:avLst/>
            <a:gdLst/>
            <a:ahLst/>
            <a:cxnLst/>
            <a:rect r="r" b="b" t="t" l="l"/>
            <a:pathLst>
              <a:path h="257412" w="1253963">
                <a:moveTo>
                  <a:pt x="0" y="0"/>
                </a:moveTo>
                <a:lnTo>
                  <a:pt x="1253963" y="0"/>
                </a:lnTo>
                <a:lnTo>
                  <a:pt x="1253963" y="257412"/>
                </a:lnTo>
                <a:lnTo>
                  <a:pt x="0" y="257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480685">
            <a:off x="13327029" y="4288602"/>
            <a:ext cx="1906657" cy="979545"/>
          </a:xfrm>
          <a:custGeom>
            <a:avLst/>
            <a:gdLst/>
            <a:ahLst/>
            <a:cxnLst/>
            <a:rect r="r" b="b" t="t" l="l"/>
            <a:pathLst>
              <a:path h="979545" w="1906657">
                <a:moveTo>
                  <a:pt x="0" y="0"/>
                </a:moveTo>
                <a:lnTo>
                  <a:pt x="1906657" y="0"/>
                </a:lnTo>
                <a:lnTo>
                  <a:pt x="1906657" y="979545"/>
                </a:lnTo>
                <a:lnTo>
                  <a:pt x="0" y="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58034" y="7367980"/>
            <a:ext cx="582708" cy="1000357"/>
          </a:xfrm>
          <a:custGeom>
            <a:avLst/>
            <a:gdLst/>
            <a:ahLst/>
            <a:cxnLst/>
            <a:rect r="r" b="b" t="t" l="l"/>
            <a:pathLst>
              <a:path h="1000357" w="582708">
                <a:moveTo>
                  <a:pt x="0" y="0"/>
                </a:moveTo>
                <a:lnTo>
                  <a:pt x="582708" y="0"/>
                </a:lnTo>
                <a:lnTo>
                  <a:pt x="582708" y="1000357"/>
                </a:lnTo>
                <a:lnTo>
                  <a:pt x="0" y="10003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9843" y="5409415"/>
            <a:ext cx="2250921" cy="2250921"/>
          </a:xfrm>
          <a:custGeom>
            <a:avLst/>
            <a:gdLst/>
            <a:ahLst/>
            <a:cxnLst/>
            <a:rect r="r" b="b" t="t" l="l"/>
            <a:pathLst>
              <a:path h="2250921" w="2250921">
                <a:moveTo>
                  <a:pt x="0" y="0"/>
                </a:moveTo>
                <a:lnTo>
                  <a:pt x="2250921" y="0"/>
                </a:lnTo>
                <a:lnTo>
                  <a:pt x="2250921" y="2250921"/>
                </a:lnTo>
                <a:lnTo>
                  <a:pt x="0" y="22509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054516" y="7301210"/>
            <a:ext cx="1104020" cy="774194"/>
          </a:xfrm>
          <a:custGeom>
            <a:avLst/>
            <a:gdLst/>
            <a:ahLst/>
            <a:cxnLst/>
            <a:rect r="r" b="b" t="t" l="l"/>
            <a:pathLst>
              <a:path h="774194" w="1104020">
                <a:moveTo>
                  <a:pt x="1104020" y="774193"/>
                </a:moveTo>
                <a:lnTo>
                  <a:pt x="0" y="774193"/>
                </a:lnTo>
                <a:lnTo>
                  <a:pt x="0" y="0"/>
                </a:lnTo>
                <a:lnTo>
                  <a:pt x="1104020" y="0"/>
                </a:lnTo>
                <a:lnTo>
                  <a:pt x="1104020" y="77419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65281" y="7041732"/>
            <a:ext cx="2270694" cy="2270694"/>
          </a:xfrm>
          <a:custGeom>
            <a:avLst/>
            <a:gdLst/>
            <a:ahLst/>
            <a:cxnLst/>
            <a:rect r="r" b="b" t="t" l="l"/>
            <a:pathLst>
              <a:path h="2270694" w="2270694">
                <a:moveTo>
                  <a:pt x="0" y="0"/>
                </a:moveTo>
                <a:lnTo>
                  <a:pt x="2270693" y="0"/>
                </a:lnTo>
                <a:lnTo>
                  <a:pt x="2270693" y="2270693"/>
                </a:lnTo>
                <a:lnTo>
                  <a:pt x="0" y="22706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2529616">
            <a:off x="2240620" y="8672645"/>
            <a:ext cx="1906657" cy="979545"/>
          </a:xfrm>
          <a:custGeom>
            <a:avLst/>
            <a:gdLst/>
            <a:ahLst/>
            <a:cxnLst/>
            <a:rect r="r" b="b" t="t" l="l"/>
            <a:pathLst>
              <a:path h="979545" w="1906657">
                <a:moveTo>
                  <a:pt x="0" y="979545"/>
                </a:moveTo>
                <a:lnTo>
                  <a:pt x="1906657" y="979545"/>
                </a:lnTo>
                <a:lnTo>
                  <a:pt x="1906657" y="0"/>
                </a:lnTo>
                <a:lnTo>
                  <a:pt x="0" y="0"/>
                </a:lnTo>
                <a:lnTo>
                  <a:pt x="0" y="97954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64024" y="7567123"/>
            <a:ext cx="2985848" cy="2488207"/>
          </a:xfrm>
          <a:custGeom>
            <a:avLst/>
            <a:gdLst/>
            <a:ahLst/>
            <a:cxnLst/>
            <a:rect r="r" b="b" t="t" l="l"/>
            <a:pathLst>
              <a:path h="2488207" w="2985848">
                <a:moveTo>
                  <a:pt x="0" y="0"/>
                </a:moveTo>
                <a:lnTo>
                  <a:pt x="2985848" y="0"/>
                </a:lnTo>
                <a:lnTo>
                  <a:pt x="2985848" y="2488207"/>
                </a:lnTo>
                <a:lnTo>
                  <a:pt x="0" y="24882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662972" y="5723418"/>
            <a:ext cx="1004336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6667" y="8463587"/>
            <a:ext cx="2764347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MOTOR CONTROLLER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677985" y="5214470"/>
            <a:ext cx="5069707" cy="4397971"/>
          </a:xfrm>
          <a:custGeom>
            <a:avLst/>
            <a:gdLst/>
            <a:ahLst/>
            <a:cxnLst/>
            <a:rect r="r" b="b" t="t" l="l"/>
            <a:pathLst>
              <a:path h="4397971" w="5069707">
                <a:moveTo>
                  <a:pt x="0" y="0"/>
                </a:moveTo>
                <a:lnTo>
                  <a:pt x="5069707" y="0"/>
                </a:lnTo>
                <a:lnTo>
                  <a:pt x="5069707" y="4397970"/>
                </a:lnTo>
                <a:lnTo>
                  <a:pt x="0" y="43979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26667" y="4733186"/>
            <a:ext cx="5069707" cy="4397971"/>
          </a:xfrm>
          <a:custGeom>
            <a:avLst/>
            <a:gdLst/>
            <a:ahLst/>
            <a:cxnLst/>
            <a:rect r="r" b="b" t="t" l="l"/>
            <a:pathLst>
              <a:path h="4397971" w="5069707">
                <a:moveTo>
                  <a:pt x="0" y="0"/>
                </a:moveTo>
                <a:lnTo>
                  <a:pt x="5069707" y="0"/>
                </a:lnTo>
                <a:lnTo>
                  <a:pt x="5069707" y="4397971"/>
                </a:lnTo>
                <a:lnTo>
                  <a:pt x="0" y="43979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65140" y="5273108"/>
            <a:ext cx="4352477" cy="1972426"/>
          </a:xfrm>
          <a:custGeom>
            <a:avLst/>
            <a:gdLst/>
            <a:ahLst/>
            <a:cxnLst/>
            <a:rect r="r" b="b" t="t" l="l"/>
            <a:pathLst>
              <a:path h="1972426" w="4352477">
                <a:moveTo>
                  <a:pt x="0" y="0"/>
                </a:moveTo>
                <a:lnTo>
                  <a:pt x="4352477" y="0"/>
                </a:lnTo>
                <a:lnTo>
                  <a:pt x="4352477" y="1972426"/>
                </a:lnTo>
                <a:lnTo>
                  <a:pt x="0" y="197242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-2440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-1991777">
            <a:off x="15520374" y="6936864"/>
            <a:ext cx="1104020" cy="774194"/>
          </a:xfrm>
          <a:custGeom>
            <a:avLst/>
            <a:gdLst/>
            <a:ahLst/>
            <a:cxnLst/>
            <a:rect r="r" b="b" t="t" l="l"/>
            <a:pathLst>
              <a:path h="774194" w="1104020">
                <a:moveTo>
                  <a:pt x="0" y="774193"/>
                </a:moveTo>
                <a:lnTo>
                  <a:pt x="1104020" y="774193"/>
                </a:lnTo>
                <a:lnTo>
                  <a:pt x="1104020" y="0"/>
                </a:lnTo>
                <a:lnTo>
                  <a:pt x="0" y="0"/>
                </a:lnTo>
                <a:lnTo>
                  <a:pt x="0" y="77419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913494">
            <a:off x="15707457" y="8906889"/>
            <a:ext cx="814056" cy="244217"/>
          </a:xfrm>
          <a:custGeom>
            <a:avLst/>
            <a:gdLst/>
            <a:ahLst/>
            <a:cxnLst/>
            <a:rect r="r" b="b" t="t" l="l"/>
            <a:pathLst>
              <a:path h="244217" w="814056">
                <a:moveTo>
                  <a:pt x="0" y="0"/>
                </a:moveTo>
                <a:lnTo>
                  <a:pt x="814056" y="0"/>
                </a:lnTo>
                <a:lnTo>
                  <a:pt x="814056" y="244217"/>
                </a:lnTo>
                <a:lnTo>
                  <a:pt x="0" y="2442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273054" y="8324065"/>
            <a:ext cx="1841287" cy="1841287"/>
          </a:xfrm>
          <a:custGeom>
            <a:avLst/>
            <a:gdLst/>
            <a:ahLst/>
            <a:cxnLst/>
            <a:rect r="r" b="b" t="t" l="l"/>
            <a:pathLst>
              <a:path h="1841287" w="1841287">
                <a:moveTo>
                  <a:pt x="0" y="0"/>
                </a:moveTo>
                <a:lnTo>
                  <a:pt x="1841288" y="0"/>
                </a:lnTo>
                <a:lnTo>
                  <a:pt x="1841288" y="1841287"/>
                </a:lnTo>
                <a:lnTo>
                  <a:pt x="0" y="18412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007642" y="1341808"/>
            <a:ext cx="10272716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MAIN COMPONENTS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142006"/>
            <a:ext cx="4807274" cy="3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b="true" sz="1986" spc="-55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SENSORS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4035146"/>
            <a:ext cx="4807274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DHT22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52026" y="3441150"/>
            <a:ext cx="2215282" cy="38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  <a:spcBef>
                <a:spcPct val="0"/>
              </a:spcBef>
            </a:pPr>
            <a:r>
              <a:rPr lang="en-US" b="true" sz="1986" spc="-55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ACTUATORS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15424" y="7612711"/>
            <a:ext cx="4807274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WATER PUMP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69731" y="4035146"/>
            <a:ext cx="1126552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MKR1010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06526" y="7434881"/>
            <a:ext cx="2053838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SOIL MOISTURE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3118" y="9264800"/>
            <a:ext cx="2053838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SONAR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55663" y="9114793"/>
            <a:ext cx="1216721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LIGHT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79561" y="9643320"/>
            <a:ext cx="1216721" cy="34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986" spc="-5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LDR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1018716">
            <a:off x="5455928" y="9633207"/>
            <a:ext cx="814056" cy="244217"/>
          </a:xfrm>
          <a:custGeom>
            <a:avLst/>
            <a:gdLst/>
            <a:ahLst/>
            <a:cxnLst/>
            <a:rect r="r" b="b" t="t" l="l"/>
            <a:pathLst>
              <a:path h="244217" w="814056">
                <a:moveTo>
                  <a:pt x="0" y="0"/>
                </a:moveTo>
                <a:lnTo>
                  <a:pt x="814056" y="0"/>
                </a:lnTo>
                <a:lnTo>
                  <a:pt x="814056" y="244217"/>
                </a:lnTo>
                <a:lnTo>
                  <a:pt x="0" y="2442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77671" y="39611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299" y="0"/>
                </a:lnTo>
                <a:lnTo>
                  <a:pt x="519299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855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70976" y="-84317"/>
            <a:ext cx="519299" cy="3501886"/>
          </a:xfrm>
          <a:custGeom>
            <a:avLst/>
            <a:gdLst/>
            <a:ahLst/>
            <a:cxnLst/>
            <a:rect r="r" b="b" t="t" l="l"/>
            <a:pathLst>
              <a:path h="3501886" w="519299">
                <a:moveTo>
                  <a:pt x="0" y="0"/>
                </a:moveTo>
                <a:lnTo>
                  <a:pt x="519300" y="0"/>
                </a:lnTo>
                <a:lnTo>
                  <a:pt x="519300" y="3501886"/>
                </a:lnTo>
                <a:lnTo>
                  <a:pt x="0" y="3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428" t="0" r="-1091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1268" y="1193608"/>
            <a:ext cx="7424507" cy="8495380"/>
          </a:xfrm>
          <a:custGeom>
            <a:avLst/>
            <a:gdLst/>
            <a:ahLst/>
            <a:cxnLst/>
            <a:rect r="r" b="b" t="t" l="l"/>
            <a:pathLst>
              <a:path h="8495380" w="7424507">
                <a:moveTo>
                  <a:pt x="0" y="0"/>
                </a:moveTo>
                <a:lnTo>
                  <a:pt x="7424507" y="0"/>
                </a:lnTo>
                <a:lnTo>
                  <a:pt x="7424507" y="8495380"/>
                </a:lnTo>
                <a:lnTo>
                  <a:pt x="0" y="849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52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8249" y="459924"/>
            <a:ext cx="9014594" cy="9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b="true" sz="4982" spc="-139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HARDWARE ASSEMBLY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88335" y="2268376"/>
            <a:ext cx="8714421" cy="761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⭐ Notes:</a:t>
            </a:r>
          </a:p>
          <a:p>
            <a:pPr algn="l">
              <a:lnSpc>
                <a:spcPts val="3830"/>
              </a:lnSpc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516911" indent="-258455" lvl="1">
              <a:lnSpc>
                <a:spcPts val="3830"/>
              </a:lnSpc>
              <a:buFont typeface="Arial"/>
              <a:buChar char="•"/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 chose basil plant as they are very sensitive to temperature, humidity, soil moisture, and light — perfect for testing an IoT greenhouse.</a:t>
            </a:r>
          </a:p>
          <a:p>
            <a:pPr algn="l">
              <a:lnSpc>
                <a:spcPts val="3830"/>
              </a:lnSpc>
            </a:pPr>
          </a:p>
          <a:p>
            <a:pPr algn="l" marL="516911" indent="-258455" lvl="1">
              <a:lnSpc>
                <a:spcPts val="3830"/>
              </a:lnSpc>
              <a:buFont typeface="Arial"/>
              <a:buChar char="•"/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 a real greenhouse, this red LED will be replaced with a full-spectrum grow light.</a:t>
            </a:r>
          </a:p>
          <a:p>
            <a:pPr algn="l">
              <a:lnSpc>
                <a:spcPts val="3830"/>
              </a:lnSpc>
            </a:pPr>
          </a:p>
          <a:p>
            <a:pPr algn="l" marL="516911" indent="-258455" lvl="1">
              <a:lnSpc>
                <a:spcPts val="3830"/>
              </a:lnSpc>
              <a:buFont typeface="Arial"/>
              <a:buChar char="•"/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fan simulates an exhaust system that removes excess heat and humidity.</a:t>
            </a:r>
          </a:p>
          <a:p>
            <a:pPr algn="l">
              <a:lnSpc>
                <a:spcPts val="3830"/>
              </a:lnSpc>
            </a:pPr>
          </a:p>
          <a:p>
            <a:pPr algn="l" marL="516911" indent="-258455" lvl="1">
              <a:lnSpc>
                <a:spcPts val="3830"/>
              </a:lnSpc>
              <a:buFont typeface="Arial"/>
              <a:buChar char="•"/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It demonstrates a full IoT pipeline:</a:t>
            </a:r>
          </a:p>
          <a:p>
            <a:pPr algn="l">
              <a:lnSpc>
                <a:spcPts val="3830"/>
              </a:lnSpc>
            </a:pPr>
            <a:r>
              <a:rPr lang="en-US" sz="2394" spc="24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Sensors → Arduino → Firebase → Dashboard + 3D Digital Twin → Actuators</a:t>
            </a:r>
          </a:p>
          <a:p>
            <a:pPr algn="l">
              <a:lnSpc>
                <a:spcPts val="3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DAG6HPrMJUg</dc:identifier>
  <dcterms:modified xsi:type="dcterms:W3CDTF">2011-08-01T06:04:30Z</dcterms:modified>
  <cp:revision>1</cp:revision>
  <dc:title>IOT Presentation</dc:title>
</cp:coreProperties>
</file>